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72" r:id="rId1"/>
  </p:sldMasterIdLst>
  <p:notesMasterIdLst>
    <p:notesMasterId r:id="rId17"/>
  </p:notesMasterIdLst>
  <p:handoutMasterIdLst>
    <p:handoutMasterId r:id="rId18"/>
  </p:handoutMasterIdLst>
  <p:sldIdLst>
    <p:sldId id="256" r:id="rId2"/>
    <p:sldId id="257" r:id="rId3"/>
    <p:sldId id="259" r:id="rId4"/>
    <p:sldId id="260" r:id="rId5"/>
    <p:sldId id="261" r:id="rId6"/>
    <p:sldId id="264" r:id="rId7"/>
    <p:sldId id="266" r:id="rId8"/>
    <p:sldId id="267" r:id="rId9"/>
    <p:sldId id="268" r:id="rId10"/>
    <p:sldId id="269" r:id="rId11"/>
    <p:sldId id="270" r:id="rId12"/>
    <p:sldId id="273" r:id="rId13"/>
    <p:sldId id="275" r:id="rId14"/>
    <p:sldId id="276" r:id="rId15"/>
    <p:sldId id="277" r:id="rId16"/>
  </p:sldIdLst>
  <p:sldSz cx="12192000" cy="6858000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libri Light" panose="020F0302020204030204" pitchFamily="34" charset="0"/>
      <p:regular r:id="rId23"/>
      <p:italic r:id="rId24"/>
    </p:embeddedFont>
    <p:embeddedFont>
      <p:font typeface="Consolas" panose="020B0609020204030204" pitchFamily="49" charset="0"/>
      <p:regular r:id="rId25"/>
      <p:bold r:id="rId26"/>
      <p:italic r:id="rId27"/>
      <p:boldItalic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51F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020E6F5-CDF3-47FC-806C-D7A321C7FF0E}" v="1" dt="2020-03-30T13:46:12.841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793"/>
    <p:restoredTop sz="94674"/>
  </p:normalViewPr>
  <p:slideViewPr>
    <p:cSldViewPr snapToGrid="0" snapToObjects="1">
      <p:cViewPr varScale="1">
        <p:scale>
          <a:sx n="104" d="100"/>
          <a:sy n="104" d="100"/>
        </p:scale>
        <p:origin x="366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7.fntdata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wner, Mike" userId="7f3f83dd-6dfb-4127-a87f-c1714bd4fac9" providerId="ADAL" clId="{C020E6F5-CDF3-47FC-806C-D7A321C7FF0E}"/>
    <pc:docChg chg="custSel modSld">
      <pc:chgData name="Hewner, Mike" userId="7f3f83dd-6dfb-4127-a87f-c1714bd4fac9" providerId="ADAL" clId="{C020E6F5-CDF3-47FC-806C-D7A321C7FF0E}" dt="2020-03-30T13:47:21.577" v="268" actId="20577"/>
      <pc:docMkLst>
        <pc:docMk/>
      </pc:docMkLst>
      <pc:sldChg chg="modSp">
        <pc:chgData name="Hewner, Mike" userId="7f3f83dd-6dfb-4127-a87f-c1714bd4fac9" providerId="ADAL" clId="{C020E6F5-CDF3-47FC-806C-D7A321C7FF0E}" dt="2020-03-30T13:47:21.577" v="268" actId="20577"/>
        <pc:sldMkLst>
          <pc:docMk/>
          <pc:sldMk cId="0" sldId="261"/>
        </pc:sldMkLst>
        <pc:spChg chg="mod">
          <ac:chgData name="Hewner, Mike" userId="7f3f83dd-6dfb-4127-a87f-c1714bd4fac9" providerId="ADAL" clId="{C020E6F5-CDF3-47FC-806C-D7A321C7FF0E}" dt="2020-03-30T13:47:21.577" v="268" actId="20577"/>
          <ac:spMkLst>
            <pc:docMk/>
            <pc:sldMk cId="0" sldId="261"/>
            <ac:spMk id="108" creationId="{00000000-0000-0000-0000-00000000000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65A2A30-E1C2-B54E-B787-36B11926FA3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ED9784-FC5A-D242-B55B-471AB0C6A53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F99CBE-2880-364F-A223-8E393E38EFAB}" type="datetimeFigureOut">
              <a:rPr lang="en-US" smtClean="0"/>
              <a:t>3/30/2020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FCF148-8BA6-7343-8172-504427DC630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694008-8F80-F74E-AD36-9C215B2E8BE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083193-B706-0248-820A-963D2888EF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788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9AE51D-F948-044F-B984-1DA50063DADE}" type="datetimeFigureOut">
              <a:rPr lang="en-US" smtClean="0"/>
              <a:t>3/30/2020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F22CBE-7C8D-5A43-B8F2-1E0DADD690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0087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F22CBE-7C8D-5A43-B8F2-1E0DADD6908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9420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619448861_0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2619448861_0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619448861_0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2619448861_0_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619448861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2619448861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619448861_0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2619448861_0_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2619448861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2619448861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38a245b40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38a245b40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619448861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619448861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619448861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619448861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619448861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619448861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619448861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619448861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619448861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619448861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619448861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619448861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619448861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619448861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50C2E-867D-DD4E-8391-1B9B8CA1D5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14383C-97A9-124A-AEF5-0ED806051E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55C478-F15B-724E-AF85-E64CF8CA6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3/30/2020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8BE228-A5BA-1346-9611-692B566BD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986FF3-C71C-ED48-9776-950AEE7CC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0421B6E-8D43-744E-A3DD-654CDB8D9B3C}"/>
              </a:ext>
            </a:extLst>
          </p:cNvPr>
          <p:cNvSpPr/>
          <p:nvPr/>
        </p:nvSpPr>
        <p:spPr>
          <a:xfrm>
            <a:off x="1524000" y="1122363"/>
            <a:ext cx="9144000" cy="175096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B69AB1C-D320-0549-AAEC-F1230F672A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4146" y="1110006"/>
            <a:ext cx="2003854" cy="32956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7D94E8C-78C1-7D4E-B6E5-DE7547A8E49B}"/>
              </a:ext>
            </a:extLst>
          </p:cNvPr>
          <p:cNvSpPr/>
          <p:nvPr userDrawn="1"/>
        </p:nvSpPr>
        <p:spPr>
          <a:xfrm>
            <a:off x="1524000" y="1122363"/>
            <a:ext cx="9144000" cy="175096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8D99126-6C23-A143-AED3-2FECD7895C6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664146" y="1110006"/>
            <a:ext cx="2003854" cy="329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689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3CA9A-9B9A-534F-95FD-E891BFCBD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C2A16F-A91B-1C45-A986-5C111876A1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7C7840-6E64-8C40-87C1-E12DB4534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3/30/2020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3C8D39-5AC8-9E42-A42F-03D15CA95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27BFAA-C162-184D-8DCA-D6DDCA02F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3736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73DC46-CC52-D542-BD49-F11617E6E9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C0C099-3287-F646-A0E4-D1BB443905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3F5DF1-C987-6449-B6D5-246B71A05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3/30/2020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033583-2CA5-3A43-B1BD-8E3BB1155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48078-4E13-0B41-81CB-4185BDE2A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7902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sldNum" idx="12"/>
          </p:nvPr>
        </p:nvSpPr>
        <p:spPr>
          <a:xfrm>
            <a:off x="11409055" y="6333134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789183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53260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body" idx="2"/>
          </p:nvPr>
        </p:nvSpPr>
        <p:spPr>
          <a:xfrm>
            <a:off x="6256365" y="1600200"/>
            <a:ext cx="53260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sldNum" idx="12"/>
          </p:nvPr>
        </p:nvSpPr>
        <p:spPr>
          <a:xfrm>
            <a:off x="11409055" y="6333134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17461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7302F-1F2D-B444-B55A-C4F3C5F78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B3F27F-A93E-5F4D-A56A-2D1A7D9742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95850"/>
          </a:xfrm>
        </p:spPr>
        <p:txBody>
          <a:bodyPr/>
          <a:lstStyle>
            <a:lvl1pPr marL="228600" indent="-228600">
              <a:buClr>
                <a:srgbClr val="751F1C"/>
              </a:buClr>
              <a:buFont typeface="Wingdings" pitchFamily="2" charset="2"/>
              <a:buChar char="q"/>
              <a:defRPr/>
            </a:lvl1pPr>
            <a:lvl2pPr marL="685800" indent="-228600">
              <a:buClr>
                <a:srgbClr val="751F1C"/>
              </a:buClr>
              <a:buFont typeface="Wingdings" pitchFamily="2" charset="2"/>
              <a:buChar char="Ø"/>
              <a:defRPr/>
            </a:lvl2pPr>
            <a:lvl3pPr marL="1143000" indent="-228600">
              <a:buClr>
                <a:srgbClr val="751F1C"/>
              </a:buClr>
              <a:buFont typeface="Wingdings" pitchFamily="2" charset="2"/>
              <a:buChar char="§"/>
              <a:defRPr/>
            </a:lvl3pPr>
            <a:lvl4pPr>
              <a:buClr>
                <a:srgbClr val="751F1C"/>
              </a:buClr>
              <a:defRPr/>
            </a:lvl4pPr>
            <a:lvl5pPr>
              <a:buClr>
                <a:srgbClr val="751F1C"/>
              </a:buCl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A6111E-CDCA-8A48-9E4F-8E5C4713B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3/30/2020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313A7B-5F0D-4D4D-A4B4-A06C125AD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2FA7A1E-BB98-BA4F-A384-E8137C5DE3C4}"/>
              </a:ext>
            </a:extLst>
          </p:cNvPr>
          <p:cNvSpPr/>
          <p:nvPr/>
        </p:nvSpPr>
        <p:spPr>
          <a:xfrm>
            <a:off x="838200" y="365125"/>
            <a:ext cx="10515600" cy="178572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A0FB82A-D375-B84C-8D2D-81B6F63E387B}"/>
              </a:ext>
            </a:extLst>
          </p:cNvPr>
          <p:cNvSpPr/>
          <p:nvPr userDrawn="1"/>
        </p:nvSpPr>
        <p:spPr>
          <a:xfrm>
            <a:off x="838200" y="365125"/>
            <a:ext cx="10515600" cy="178572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185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AFB0A-3DB3-A345-8219-B9F6A9BEB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411F-41B2-6C48-AEAE-739BFA0B00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342461-54E1-6D46-BF93-16AF14599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3/30/2020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2B9FC0-1363-5C49-95B8-D929F1D58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E236B-134F-2D4A-A8EE-1AB771608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351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60E46-5FB9-D54A-A84B-C2E808F19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65E903-D205-FE44-AFD4-CC6488ABEB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07CC95-2BD1-7846-BA8B-97AEE59318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B6A5F7-1AF4-814F-8923-481A41578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3/30/2020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C7A40A-2F2B-974A-AE7F-0A87A06D3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B1A5CD-B1E3-5B48-A31B-01F28C2C0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47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F3A7-41ED-9647-BE17-414DBD1B6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B4396B-9CAE-1F4F-847C-3288D7154C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47488D-3628-DE4C-B7DE-20FB932AB2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93BD86-7421-2A48-9E0C-66FD535F29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B96888-D23C-794B-80C0-857A859C41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1AC07E-EBF4-D445-9566-2243B94CDD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3/30/2020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584534-286B-904C-BAFA-9A52EFE77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55E670-3727-FC4D-B4D4-98EC3A19E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0573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27FA2-1C3C-9343-92D7-79C4B67FD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A71575-3DCB-CE46-A2C2-9C3A61D80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3/30/2020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8BB28-0374-1E4F-A7F5-5025E3F35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2AA72F-893E-0648-B7C9-0BD8B4760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700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212482-2FDF-9B4F-8A5B-856E6A247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3/30/2020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070C3A-5E05-3440-BA03-3B8D486A9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FB9481-276E-454B-91C5-5F9669169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307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7C88E-401E-A641-AB5F-46850AAD5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1F259-08BD-6749-AAE9-40552F8525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6B348D-083C-D14B-9355-CB6846E459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574DF-2974-094A-9235-E60900E6A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3/30/2020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EC1D92-8C0D-184B-A3EC-0A1F2DC8E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364B88-CE34-E74B-9539-6BF57D0BC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8120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B96E4-8440-9640-8587-4336F34E7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2627953-0506-4A49-B74D-FF283697A3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273257-CCDC-2B4A-8EAA-8F439A857A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3AE1DD-6ED4-8848-B4FC-3F1B05408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3/30/2020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112C85-25D2-F84A-93AF-2096AC720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095BE9-A449-FE48-80C3-F628DFD18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796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363FAC-3948-4045-A622-D3E6711AD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BBDCE7-7668-0541-B5C2-982FAF9B96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F9D35-7B43-CB43-BB2B-2A28B469EA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A73E24-5133-184A-B08C-013331FC8007}" type="datetimeFigureOut">
              <a:rPr lang="en-US" smtClean="0"/>
              <a:t>3/30/2020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B45A10-1710-E346-8043-8C09C02324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948019-EBED-594E-8C9E-EAF1B5AEFD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477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3.nd.edu/~pbui/teaching/cse.30341.fa17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A001A-43E3-1449-893B-948F2BFF68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6414" y="980849"/>
            <a:ext cx="9699171" cy="2387600"/>
          </a:xfrm>
        </p:spPr>
        <p:txBody>
          <a:bodyPr>
            <a:normAutofit/>
          </a:bodyPr>
          <a:lstStyle/>
          <a:p>
            <a:r>
              <a:rPr lang="en-US" dirty="0"/>
              <a:t>CSSE 332</a:t>
            </a:r>
            <a:br>
              <a:rPr lang="en-US" dirty="0"/>
            </a:br>
            <a:r>
              <a:rPr lang="en-US" dirty="0"/>
              <a:t>CPU Scheduling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CD6248-7B83-4848-9D4F-9F93CCFC5F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fld id="{B7B09853-F130-A44D-A7BC-226D14CA7C56}" type="datetime2">
              <a:rPr lang="en-US" smtClean="0"/>
              <a:t>Monday, March 30, 2020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4FCC87-5C4D-5848-8347-13F19BA1FA30}"/>
              </a:ext>
            </a:extLst>
          </p:cNvPr>
          <p:cNvSpPr txBox="1"/>
          <p:nvPr/>
        </p:nvSpPr>
        <p:spPr>
          <a:xfrm>
            <a:off x="5632063" y="6421821"/>
            <a:ext cx="65599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Adapted from ND </a:t>
            </a:r>
            <a:r>
              <a:rPr lang="en-US" dirty="0">
                <a:hlinkClick r:id="rId3"/>
              </a:rPr>
              <a:t>CSE 30341 Operating System Principles (Fall 2017)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11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-US" dirty="0">
                <a:solidFill>
                  <a:srgbClr val="002B5B"/>
                </a:solidFill>
              </a:rPr>
              <a:t>SJF</a:t>
            </a:r>
            <a:r>
              <a:rPr lang="en" dirty="0">
                <a:solidFill>
                  <a:srgbClr val="002B5B"/>
                </a:solidFill>
              </a:rPr>
              <a:t>: </a:t>
            </a:r>
            <a:r>
              <a:rPr lang="en" dirty="0">
                <a:solidFill>
                  <a:srgbClr val="DCB439"/>
                </a:solidFill>
              </a:rPr>
              <a:t>Convoy Effect II</a:t>
            </a:r>
            <a:endParaRPr dirty="0">
              <a:solidFill>
                <a:srgbClr val="DCB439"/>
              </a:solidFill>
            </a:endParaRPr>
          </a:p>
        </p:txBody>
      </p:sp>
      <p:sp>
        <p:nvSpPr>
          <p:cNvPr id="173" name="Google Shape;173;p33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r>
              <a:rPr lang="en" sz="2400" dirty="0"/>
              <a:t>Job </a:t>
            </a:r>
            <a:r>
              <a:rPr lang="en" sz="2400" b="1" dirty="0">
                <a:solidFill>
                  <a:srgbClr val="465510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2400" b="1" dirty="0"/>
              <a:t> </a:t>
            </a:r>
            <a:r>
              <a:rPr lang="en" sz="2400" dirty="0"/>
              <a:t>arrives at time </a:t>
            </a:r>
            <a:r>
              <a:rPr lang="en" sz="2400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2400" dirty="0"/>
              <a:t> and runs for </a:t>
            </a:r>
            <a:r>
              <a:rPr lang="en" sz="2400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30</a:t>
            </a:r>
            <a:r>
              <a:rPr lang="en" sz="2400" dirty="0"/>
              <a:t> seconds, while </a:t>
            </a:r>
            <a:r>
              <a:rPr lang="en" sz="2400" b="1" dirty="0">
                <a:solidFill>
                  <a:srgbClr val="002B5B"/>
                </a:solidFill>
              </a:rPr>
              <a:t>B</a:t>
            </a:r>
            <a:r>
              <a:rPr lang="en" sz="2400" dirty="0"/>
              <a:t> and </a:t>
            </a:r>
            <a:r>
              <a:rPr lang="en" sz="2400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C</a:t>
            </a:r>
            <a:r>
              <a:rPr lang="en" sz="2400" dirty="0"/>
              <a:t> also arrive at time </a:t>
            </a:r>
            <a:r>
              <a:rPr lang="en" sz="2400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" sz="2400" dirty="0"/>
              <a:t> but run for </a:t>
            </a:r>
            <a:r>
              <a:rPr lang="en" sz="2400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" sz="2400" dirty="0"/>
              <a:t> seconds:</a:t>
            </a: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r>
              <a:rPr lang="en" sz="2400" b="1" dirty="0">
                <a:solidFill>
                  <a:srgbClr val="4A3651"/>
                </a:solidFill>
              </a:rPr>
              <a:t>Average Turnaround Time</a:t>
            </a:r>
            <a:r>
              <a:rPr lang="en" sz="2400" b="1" dirty="0"/>
              <a:t>:</a:t>
            </a:r>
            <a:endParaRPr sz="2400" b="1" dirty="0"/>
          </a:p>
          <a:p>
            <a:pPr marL="0" indent="0">
              <a:buNone/>
            </a:pP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	(30 + (35 - 5) + (40 - 5)) / 3 ~= 31 s/job</a:t>
            </a:r>
            <a:br>
              <a:rPr lang="en" sz="2400" dirty="0"/>
            </a:br>
            <a:endParaRPr sz="2400" dirty="0"/>
          </a:p>
          <a:p>
            <a:pPr marL="0" indent="0">
              <a:buNone/>
            </a:pPr>
            <a:r>
              <a:rPr lang="en" sz="2400" b="1" dirty="0">
                <a:solidFill>
                  <a:srgbClr val="5AABBC"/>
                </a:solidFill>
              </a:rPr>
              <a:t>Average Response Time</a:t>
            </a:r>
            <a:r>
              <a:rPr lang="en" sz="2400" b="1" dirty="0"/>
              <a:t>:</a:t>
            </a:r>
            <a:endParaRPr sz="2400" b="1" dirty="0"/>
          </a:p>
          <a:p>
            <a:pPr marL="0" indent="0">
              <a:buNone/>
            </a:pPr>
            <a:r>
              <a:rPr lang="en" sz="2400" dirty="0"/>
              <a:t>	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(0 + (30 - 5) + (35 - 5)) / 3 = 18 s/job</a:t>
            </a:r>
            <a:endParaRPr sz="2400" b="1" dirty="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74" name="Google Shape;174;p33"/>
          <p:cNvCxnSpPr/>
          <p:nvPr/>
        </p:nvCxnSpPr>
        <p:spPr>
          <a:xfrm rot="10800000" flipH="1">
            <a:off x="3306850" y="4078050"/>
            <a:ext cx="5823900" cy="120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75" name="Google Shape;175;p33"/>
          <p:cNvSpPr/>
          <p:nvPr/>
        </p:nvSpPr>
        <p:spPr>
          <a:xfrm>
            <a:off x="3306850" y="2858550"/>
            <a:ext cx="2591100" cy="11409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465510"/>
                </a:solidFill>
              </a:rPr>
              <a:t>A</a:t>
            </a:r>
            <a:endParaRPr sz="2400" b="1">
              <a:solidFill>
                <a:srgbClr val="465510"/>
              </a:solidFill>
            </a:endParaRPr>
          </a:p>
        </p:txBody>
      </p:sp>
      <p:sp>
        <p:nvSpPr>
          <p:cNvPr id="176" name="Google Shape;176;p33"/>
          <p:cNvSpPr/>
          <p:nvPr/>
        </p:nvSpPr>
        <p:spPr>
          <a:xfrm>
            <a:off x="5897800" y="2858550"/>
            <a:ext cx="570600" cy="11409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002B5B"/>
                </a:solidFill>
              </a:rPr>
              <a:t>B</a:t>
            </a:r>
            <a:endParaRPr sz="2400" b="1">
              <a:solidFill>
                <a:srgbClr val="002B5B"/>
              </a:solidFill>
            </a:endParaRPr>
          </a:p>
        </p:txBody>
      </p:sp>
      <p:sp>
        <p:nvSpPr>
          <p:cNvPr id="177" name="Google Shape;177;p33"/>
          <p:cNvSpPr/>
          <p:nvPr/>
        </p:nvSpPr>
        <p:spPr>
          <a:xfrm>
            <a:off x="6468400" y="2858550"/>
            <a:ext cx="570600" cy="1140900"/>
          </a:xfrm>
          <a:prstGeom prst="rect">
            <a:avLst/>
          </a:prstGeom>
          <a:solidFill>
            <a:srgbClr val="F4CCCC"/>
          </a:solidFill>
          <a:ln w="19050" cap="flat" cmpd="sng">
            <a:solidFill>
              <a:srgbClr val="5F170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5F1709"/>
                </a:solidFill>
              </a:rPr>
              <a:t>C</a:t>
            </a:r>
            <a:endParaRPr sz="2400" b="1">
              <a:solidFill>
                <a:srgbClr val="5F1709"/>
              </a:solidFill>
            </a:endParaRPr>
          </a:p>
        </p:txBody>
      </p:sp>
      <p:sp>
        <p:nvSpPr>
          <p:cNvPr id="178" name="Google Shape;178;p33"/>
          <p:cNvSpPr txBox="1"/>
          <p:nvPr/>
        </p:nvSpPr>
        <p:spPr>
          <a:xfrm>
            <a:off x="7352270" y="753762"/>
            <a:ext cx="3315830" cy="846438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/>
              <a:t>If we relax </a:t>
            </a:r>
            <a:r>
              <a:rPr lang="en" b="1">
                <a:solidFill>
                  <a:srgbClr val="4A3651"/>
                </a:solidFill>
              </a:rPr>
              <a:t>Assumption 2</a:t>
            </a:r>
            <a:r>
              <a:rPr lang="en"/>
              <a:t>, we see that </a:t>
            </a:r>
            <a:r>
              <a:rPr lang="en" b="1">
                <a:solidFill>
                  <a:srgbClr val="999623"/>
                </a:solidFill>
              </a:rPr>
              <a:t>SJF</a:t>
            </a:r>
            <a:r>
              <a:rPr lang="en"/>
              <a:t> is still susceptible to the </a:t>
            </a:r>
            <a:r>
              <a:rPr lang="en" b="1">
                <a:solidFill>
                  <a:srgbClr val="5F1709"/>
                </a:solidFill>
              </a:rPr>
              <a:t>Convoy Effect</a:t>
            </a:r>
            <a:r>
              <a:rPr lang="en"/>
              <a:t>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 dirty="0">
                <a:solidFill>
                  <a:srgbClr val="002B5B"/>
                </a:solidFill>
              </a:rPr>
              <a:t>STCF</a:t>
            </a:r>
            <a:endParaRPr dirty="0">
              <a:solidFill>
                <a:srgbClr val="DCB439"/>
              </a:solidFill>
            </a:endParaRPr>
          </a:p>
        </p:txBody>
      </p:sp>
      <p:sp>
        <p:nvSpPr>
          <p:cNvPr id="184" name="Google Shape;184;p34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r>
              <a:rPr lang="en" sz="2400" dirty="0"/>
              <a:t>If we relax </a:t>
            </a:r>
            <a:r>
              <a:rPr lang="en" sz="2400" b="1" dirty="0">
                <a:solidFill>
                  <a:srgbClr val="4A3651"/>
                </a:solidFill>
              </a:rPr>
              <a:t>Assumption 3</a:t>
            </a:r>
            <a:r>
              <a:rPr lang="en" sz="2400" dirty="0"/>
              <a:t>, we can use a timer interrupt to preempt a running process and switch to the the job with the </a:t>
            </a:r>
            <a:r>
              <a:rPr lang="en" sz="2400" b="1" dirty="0">
                <a:solidFill>
                  <a:srgbClr val="999623"/>
                </a:solidFill>
              </a:rPr>
              <a:t>shortest time to completion first (STCF)</a:t>
            </a:r>
            <a:r>
              <a:rPr lang="en" sz="2400" dirty="0"/>
              <a:t>.</a:t>
            </a: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r>
              <a:rPr lang="en" sz="2400" b="1" dirty="0">
                <a:solidFill>
                  <a:srgbClr val="4A3651"/>
                </a:solidFill>
              </a:rPr>
              <a:t>Average Turnaround Time</a:t>
            </a:r>
            <a:r>
              <a:rPr lang="en" sz="2400" b="1" dirty="0"/>
              <a:t>:</a:t>
            </a:r>
            <a:endParaRPr sz="2400" b="1" dirty="0"/>
          </a:p>
          <a:p>
            <a:pPr marL="0" indent="0">
              <a:buNone/>
            </a:pP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	(40 + (10 - 5) + (15 - 5)) / 3 ~= 18 s/job</a:t>
            </a:r>
            <a:br>
              <a:rPr lang="en" sz="2400" dirty="0"/>
            </a:br>
            <a:endParaRPr sz="2400" dirty="0"/>
          </a:p>
          <a:p>
            <a:pPr marL="0" indent="0">
              <a:buNone/>
            </a:pPr>
            <a:r>
              <a:rPr lang="en" sz="2400" b="1" dirty="0">
                <a:solidFill>
                  <a:srgbClr val="5AABBC"/>
                </a:solidFill>
              </a:rPr>
              <a:t>Average Response Time</a:t>
            </a:r>
            <a:r>
              <a:rPr lang="en" sz="2400" b="1" dirty="0"/>
              <a:t>:</a:t>
            </a:r>
            <a:endParaRPr sz="2400" b="1" dirty="0"/>
          </a:p>
          <a:p>
            <a:pPr marL="0" indent="0">
              <a:buNone/>
            </a:pPr>
            <a:r>
              <a:rPr lang="en" sz="2400" dirty="0"/>
              <a:t>	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(0 + 5 + (10 - 5)) / 3 = 3 s/job</a:t>
            </a:r>
            <a:endParaRPr sz="2400" b="1" dirty="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85" name="Google Shape;185;p34"/>
          <p:cNvCxnSpPr/>
          <p:nvPr/>
        </p:nvCxnSpPr>
        <p:spPr>
          <a:xfrm rot="10800000" flipH="1">
            <a:off x="3306850" y="4078050"/>
            <a:ext cx="5823900" cy="120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86" name="Google Shape;186;p34"/>
          <p:cNvSpPr/>
          <p:nvPr/>
        </p:nvSpPr>
        <p:spPr>
          <a:xfrm>
            <a:off x="5018650" y="2858550"/>
            <a:ext cx="2068200" cy="11409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465510"/>
                </a:solidFill>
              </a:rPr>
              <a:t>A</a:t>
            </a:r>
            <a:endParaRPr sz="2400" b="1">
              <a:solidFill>
                <a:srgbClr val="465510"/>
              </a:solidFill>
            </a:endParaRPr>
          </a:p>
        </p:txBody>
      </p:sp>
      <p:sp>
        <p:nvSpPr>
          <p:cNvPr id="187" name="Google Shape;187;p34"/>
          <p:cNvSpPr/>
          <p:nvPr/>
        </p:nvSpPr>
        <p:spPr>
          <a:xfrm>
            <a:off x="3877450" y="2858550"/>
            <a:ext cx="570600" cy="11409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002B5B"/>
                </a:solidFill>
              </a:rPr>
              <a:t>B</a:t>
            </a:r>
            <a:endParaRPr sz="2400" b="1">
              <a:solidFill>
                <a:srgbClr val="002B5B"/>
              </a:solidFill>
            </a:endParaRPr>
          </a:p>
        </p:txBody>
      </p:sp>
      <p:sp>
        <p:nvSpPr>
          <p:cNvPr id="188" name="Google Shape;188;p34"/>
          <p:cNvSpPr/>
          <p:nvPr/>
        </p:nvSpPr>
        <p:spPr>
          <a:xfrm>
            <a:off x="4448050" y="2858550"/>
            <a:ext cx="570600" cy="1140900"/>
          </a:xfrm>
          <a:prstGeom prst="rect">
            <a:avLst/>
          </a:prstGeom>
          <a:solidFill>
            <a:srgbClr val="F4CCCC"/>
          </a:solidFill>
          <a:ln w="19050" cap="flat" cmpd="sng">
            <a:solidFill>
              <a:srgbClr val="5F170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5F1709"/>
                </a:solidFill>
              </a:rPr>
              <a:t>C</a:t>
            </a:r>
            <a:endParaRPr sz="2400" b="1">
              <a:solidFill>
                <a:srgbClr val="5F1709"/>
              </a:solidFill>
            </a:endParaRPr>
          </a:p>
        </p:txBody>
      </p:sp>
      <p:sp>
        <p:nvSpPr>
          <p:cNvPr id="189" name="Google Shape;189;p34"/>
          <p:cNvSpPr/>
          <p:nvPr/>
        </p:nvSpPr>
        <p:spPr>
          <a:xfrm>
            <a:off x="3306850" y="2858550"/>
            <a:ext cx="570600" cy="11409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465510"/>
                </a:solidFill>
              </a:rPr>
              <a:t>A</a:t>
            </a:r>
            <a:endParaRPr sz="2400" b="1">
              <a:solidFill>
                <a:srgbClr val="465510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803C0A5-5C49-47EC-ADF7-98F866E2B48A}"/>
              </a:ext>
            </a:extLst>
          </p:cNvPr>
          <p:cNvSpPr/>
          <p:nvPr/>
        </p:nvSpPr>
        <p:spPr>
          <a:xfrm>
            <a:off x="7988643" y="5388367"/>
            <a:ext cx="3872950" cy="95410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800" dirty="0"/>
              <a:t>Turnaround time is </a:t>
            </a:r>
            <a:r>
              <a:rPr lang="en-US" sz="2800" dirty="0">
                <a:solidFill>
                  <a:srgbClr val="00B0F0"/>
                </a:solidFill>
              </a:rPr>
              <a:t>good</a:t>
            </a:r>
            <a:r>
              <a:rPr lang="en-US" sz="2800" dirty="0"/>
              <a:t>.</a:t>
            </a:r>
          </a:p>
          <a:p>
            <a:r>
              <a:rPr lang="en-US" sz="2800" dirty="0"/>
              <a:t>Response time is </a:t>
            </a:r>
            <a:r>
              <a:rPr lang="en-US" sz="2800" dirty="0">
                <a:solidFill>
                  <a:srgbClr val="FF0000"/>
                </a:solidFill>
              </a:rPr>
              <a:t>poor</a:t>
            </a:r>
            <a:r>
              <a:rPr lang="en-US" sz="2800" dirty="0"/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Round Robin: </a:t>
            </a:r>
            <a:r>
              <a:rPr lang="en">
                <a:solidFill>
                  <a:srgbClr val="DCB439"/>
                </a:solidFill>
              </a:rPr>
              <a:t>Overview</a:t>
            </a:r>
            <a:endParaRPr>
              <a:solidFill>
                <a:srgbClr val="DCB439"/>
              </a:solidFill>
            </a:endParaRPr>
          </a:p>
        </p:txBody>
      </p:sp>
      <p:sp>
        <p:nvSpPr>
          <p:cNvPr id="206" name="Google Shape;206;p37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r>
              <a:rPr lang="en"/>
              <a:t>Instead of running jobs to completion, we use a timer interrupt to rotate through processes:</a:t>
            </a:r>
            <a:endParaRPr/>
          </a:p>
          <a:p>
            <a:pPr marL="0" indent="0">
              <a:buNone/>
            </a:pPr>
            <a:endParaRPr/>
          </a:p>
          <a:p>
            <a:pPr marL="0" indent="0" algn="ctr">
              <a:buNone/>
            </a:pPr>
            <a:r>
              <a:rPr lang="en" i="1"/>
              <a:t>Each process is executed for a certain </a:t>
            </a:r>
            <a:r>
              <a:rPr lang="en" b="1" i="1">
                <a:solidFill>
                  <a:srgbClr val="999623"/>
                </a:solidFill>
              </a:rPr>
              <a:t>time slice</a:t>
            </a:r>
            <a:r>
              <a:rPr lang="en" i="1"/>
              <a:t> before another process is selected.</a:t>
            </a:r>
            <a:endParaRPr i="1"/>
          </a:p>
          <a:p>
            <a:pPr marL="0" indent="0">
              <a:buNone/>
            </a:pPr>
            <a:endParaRPr sz="2400"/>
          </a:p>
          <a:p>
            <a:pPr marL="0" indent="0">
              <a:buNone/>
            </a:pPr>
            <a:endParaRPr/>
          </a:p>
          <a:p>
            <a:pPr marL="0" indent="0">
              <a:buNone/>
            </a:pPr>
            <a:endParaRPr/>
          </a:p>
          <a:p>
            <a:pPr marL="0" indent="0" algn="ctr">
              <a:buNone/>
            </a:pPr>
            <a:r>
              <a:rPr lang="en"/>
              <a:t>This is a </a:t>
            </a:r>
            <a:r>
              <a:rPr lang="en" b="1">
                <a:solidFill>
                  <a:srgbClr val="4A3651"/>
                </a:solidFill>
              </a:rPr>
              <a:t>fair</a:t>
            </a:r>
            <a:r>
              <a:rPr lang="en"/>
              <a:t> policy since it evenly divides the the CPU among active processes.</a:t>
            </a:r>
            <a:endParaRPr/>
          </a:p>
        </p:txBody>
      </p:sp>
      <p:sp>
        <p:nvSpPr>
          <p:cNvPr id="207" name="Google Shape;207;p37"/>
          <p:cNvSpPr/>
          <p:nvPr/>
        </p:nvSpPr>
        <p:spPr>
          <a:xfrm>
            <a:off x="3909600" y="4499575"/>
            <a:ext cx="546600" cy="11409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465510"/>
                </a:solidFill>
              </a:rPr>
              <a:t>A</a:t>
            </a:r>
            <a:endParaRPr sz="2400" b="1">
              <a:solidFill>
                <a:srgbClr val="465510"/>
              </a:solidFill>
            </a:endParaRPr>
          </a:p>
        </p:txBody>
      </p:sp>
      <p:sp>
        <p:nvSpPr>
          <p:cNvPr id="208" name="Google Shape;208;p37"/>
          <p:cNvSpPr/>
          <p:nvPr/>
        </p:nvSpPr>
        <p:spPr>
          <a:xfrm>
            <a:off x="4456200" y="4499575"/>
            <a:ext cx="546600" cy="11409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002B5B"/>
                </a:solidFill>
              </a:rPr>
              <a:t>B</a:t>
            </a:r>
            <a:endParaRPr sz="2400" b="1">
              <a:solidFill>
                <a:srgbClr val="002B5B"/>
              </a:solidFill>
            </a:endParaRPr>
          </a:p>
        </p:txBody>
      </p:sp>
      <p:sp>
        <p:nvSpPr>
          <p:cNvPr id="209" name="Google Shape;209;p37"/>
          <p:cNvSpPr/>
          <p:nvPr/>
        </p:nvSpPr>
        <p:spPr>
          <a:xfrm>
            <a:off x="5002800" y="4499575"/>
            <a:ext cx="546600" cy="1140900"/>
          </a:xfrm>
          <a:prstGeom prst="rect">
            <a:avLst/>
          </a:prstGeom>
          <a:solidFill>
            <a:srgbClr val="F4CCCC"/>
          </a:solidFill>
          <a:ln w="19050" cap="flat" cmpd="sng">
            <a:solidFill>
              <a:srgbClr val="5F170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5F1709"/>
                </a:solidFill>
              </a:rPr>
              <a:t>C</a:t>
            </a:r>
            <a:endParaRPr sz="2400" b="1">
              <a:solidFill>
                <a:srgbClr val="5F1709"/>
              </a:solidFill>
            </a:endParaRPr>
          </a:p>
        </p:txBody>
      </p:sp>
      <p:sp>
        <p:nvSpPr>
          <p:cNvPr id="210" name="Google Shape;210;p37"/>
          <p:cNvSpPr/>
          <p:nvPr/>
        </p:nvSpPr>
        <p:spPr>
          <a:xfrm>
            <a:off x="5549400" y="4499575"/>
            <a:ext cx="546600" cy="1140900"/>
          </a:xfrm>
          <a:prstGeom prst="rect">
            <a:avLst/>
          </a:prstGeom>
          <a:solidFill>
            <a:srgbClr val="FFF2CC"/>
          </a:solidFill>
          <a:ln w="19050" cap="flat" cmpd="sng">
            <a:solidFill>
              <a:srgbClr val="DCB43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DCB439"/>
                </a:solidFill>
              </a:rPr>
              <a:t>D</a:t>
            </a:r>
            <a:endParaRPr sz="2400" b="1">
              <a:solidFill>
                <a:srgbClr val="DCB439"/>
              </a:solidFill>
            </a:endParaRPr>
          </a:p>
        </p:txBody>
      </p:sp>
      <p:sp>
        <p:nvSpPr>
          <p:cNvPr id="211" name="Google Shape;211;p37"/>
          <p:cNvSpPr/>
          <p:nvPr/>
        </p:nvSpPr>
        <p:spPr>
          <a:xfrm>
            <a:off x="6096000" y="4499575"/>
            <a:ext cx="546600" cy="11409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465510"/>
                </a:solidFill>
              </a:rPr>
              <a:t>A</a:t>
            </a:r>
            <a:endParaRPr sz="2400" b="1">
              <a:solidFill>
                <a:srgbClr val="465510"/>
              </a:solidFill>
            </a:endParaRPr>
          </a:p>
        </p:txBody>
      </p:sp>
      <p:sp>
        <p:nvSpPr>
          <p:cNvPr id="212" name="Google Shape;212;p37"/>
          <p:cNvSpPr/>
          <p:nvPr/>
        </p:nvSpPr>
        <p:spPr>
          <a:xfrm>
            <a:off x="6642600" y="4499575"/>
            <a:ext cx="546600" cy="11409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002B5B"/>
                </a:solidFill>
              </a:rPr>
              <a:t>B</a:t>
            </a:r>
            <a:endParaRPr sz="2400" b="1">
              <a:solidFill>
                <a:srgbClr val="002B5B"/>
              </a:solidFill>
            </a:endParaRPr>
          </a:p>
        </p:txBody>
      </p:sp>
      <p:sp>
        <p:nvSpPr>
          <p:cNvPr id="213" name="Google Shape;213;p37"/>
          <p:cNvSpPr/>
          <p:nvPr/>
        </p:nvSpPr>
        <p:spPr>
          <a:xfrm>
            <a:off x="7189200" y="4499575"/>
            <a:ext cx="546600" cy="1140900"/>
          </a:xfrm>
          <a:prstGeom prst="rect">
            <a:avLst/>
          </a:prstGeom>
          <a:solidFill>
            <a:srgbClr val="F4CCCC"/>
          </a:solidFill>
          <a:ln w="19050" cap="flat" cmpd="sng">
            <a:solidFill>
              <a:srgbClr val="5F170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5F1709"/>
                </a:solidFill>
              </a:rPr>
              <a:t>C</a:t>
            </a:r>
            <a:endParaRPr sz="2400" b="1">
              <a:solidFill>
                <a:srgbClr val="5F1709"/>
              </a:solidFill>
            </a:endParaRPr>
          </a:p>
        </p:txBody>
      </p:sp>
      <p:sp>
        <p:nvSpPr>
          <p:cNvPr id="214" name="Google Shape;214;p37"/>
          <p:cNvSpPr/>
          <p:nvPr/>
        </p:nvSpPr>
        <p:spPr>
          <a:xfrm>
            <a:off x="7735800" y="4499575"/>
            <a:ext cx="546600" cy="1140900"/>
          </a:xfrm>
          <a:prstGeom prst="rect">
            <a:avLst/>
          </a:prstGeom>
          <a:solidFill>
            <a:srgbClr val="FFF2CC"/>
          </a:solidFill>
          <a:ln w="19050" cap="flat" cmpd="sng">
            <a:solidFill>
              <a:srgbClr val="DCB43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DCB439"/>
                </a:solidFill>
              </a:rPr>
              <a:t>D</a:t>
            </a:r>
            <a:endParaRPr sz="2400" b="1">
              <a:solidFill>
                <a:srgbClr val="DCB439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Round Robin: </a:t>
            </a:r>
            <a:r>
              <a:rPr lang="en">
                <a:solidFill>
                  <a:srgbClr val="DCB439"/>
                </a:solidFill>
              </a:rPr>
              <a:t>Example</a:t>
            </a:r>
            <a:endParaRPr>
              <a:solidFill>
                <a:srgbClr val="DCB439"/>
              </a:solidFill>
            </a:endParaRPr>
          </a:p>
        </p:txBody>
      </p:sp>
      <p:sp>
        <p:nvSpPr>
          <p:cNvPr id="226" name="Google Shape;226;p39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r>
              <a:rPr lang="en" sz="2400" dirty="0"/>
              <a:t>Jobs </a:t>
            </a:r>
            <a:r>
              <a:rPr lang="en" sz="2400" b="1" dirty="0">
                <a:solidFill>
                  <a:srgbClr val="465510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2400" b="1" dirty="0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B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2400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C</a:t>
            </a:r>
            <a:r>
              <a:rPr lang="en" sz="2400" dirty="0"/>
              <a:t> arrive at time </a:t>
            </a:r>
            <a:r>
              <a:rPr lang="en" sz="2400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2400" dirty="0"/>
              <a:t> and run for </a:t>
            </a:r>
            <a:r>
              <a:rPr lang="en" sz="2400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" sz="2400" dirty="0"/>
              <a:t> seconds each:</a:t>
            </a: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r>
              <a:rPr lang="en" sz="2400" b="1" dirty="0">
                <a:solidFill>
                  <a:srgbClr val="4A3651"/>
                </a:solidFill>
              </a:rPr>
              <a:t>Average Turnaround Time</a:t>
            </a:r>
            <a:r>
              <a:rPr lang="en" sz="2400" b="1" dirty="0"/>
              <a:t>:</a:t>
            </a:r>
            <a:endParaRPr sz="2400" b="1" dirty="0"/>
          </a:p>
          <a:p>
            <a:pPr marL="0" indent="0">
              <a:buNone/>
            </a:pP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	(13 + 14 + 15) / 3 = 14 s/job</a:t>
            </a:r>
            <a:br>
              <a:rPr lang="en" sz="2400" dirty="0"/>
            </a:br>
            <a:endParaRPr sz="2400" dirty="0"/>
          </a:p>
          <a:p>
            <a:pPr marL="0" indent="0">
              <a:buNone/>
            </a:pPr>
            <a:r>
              <a:rPr lang="en" sz="2400" b="1" dirty="0">
                <a:solidFill>
                  <a:srgbClr val="5AABBC"/>
                </a:solidFill>
              </a:rPr>
              <a:t>Average Response Time</a:t>
            </a:r>
            <a:r>
              <a:rPr lang="en" sz="2400" b="1" dirty="0"/>
              <a:t>:</a:t>
            </a:r>
            <a:endParaRPr sz="2400" b="1" dirty="0"/>
          </a:p>
          <a:p>
            <a:pPr marL="0" indent="0">
              <a:buNone/>
            </a:pPr>
            <a:r>
              <a:rPr lang="en" sz="2400" dirty="0"/>
              <a:t>	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(0 + 1 + 2) / 3 = 1 s/job</a:t>
            </a:r>
            <a:endParaRPr sz="2400" b="1" dirty="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227" name="Google Shape;227;p39"/>
          <p:cNvCxnSpPr/>
          <p:nvPr/>
        </p:nvCxnSpPr>
        <p:spPr>
          <a:xfrm rot="10800000" flipH="1">
            <a:off x="3306850" y="4078050"/>
            <a:ext cx="5823900" cy="120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8" name="Google Shape;228;p39"/>
          <p:cNvSpPr/>
          <p:nvPr/>
        </p:nvSpPr>
        <p:spPr>
          <a:xfrm>
            <a:off x="3306850" y="2858550"/>
            <a:ext cx="572400" cy="11409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465510"/>
                </a:solidFill>
              </a:rPr>
              <a:t>A</a:t>
            </a:r>
            <a:endParaRPr sz="2400" b="1">
              <a:solidFill>
                <a:srgbClr val="465510"/>
              </a:solidFill>
            </a:endParaRPr>
          </a:p>
        </p:txBody>
      </p:sp>
      <p:sp>
        <p:nvSpPr>
          <p:cNvPr id="229" name="Google Shape;229;p39"/>
          <p:cNvSpPr/>
          <p:nvPr/>
        </p:nvSpPr>
        <p:spPr>
          <a:xfrm>
            <a:off x="3879250" y="2858550"/>
            <a:ext cx="572400" cy="11409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002B5B"/>
                </a:solidFill>
              </a:rPr>
              <a:t>B</a:t>
            </a:r>
            <a:endParaRPr sz="2400" b="1">
              <a:solidFill>
                <a:srgbClr val="002B5B"/>
              </a:solidFill>
            </a:endParaRPr>
          </a:p>
        </p:txBody>
      </p:sp>
      <p:sp>
        <p:nvSpPr>
          <p:cNvPr id="230" name="Google Shape;230;p39"/>
          <p:cNvSpPr/>
          <p:nvPr/>
        </p:nvSpPr>
        <p:spPr>
          <a:xfrm>
            <a:off x="4451650" y="2858550"/>
            <a:ext cx="572400" cy="1140900"/>
          </a:xfrm>
          <a:prstGeom prst="rect">
            <a:avLst/>
          </a:prstGeom>
          <a:solidFill>
            <a:srgbClr val="F4CCCC"/>
          </a:solidFill>
          <a:ln w="19050" cap="flat" cmpd="sng">
            <a:solidFill>
              <a:srgbClr val="5F170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5F1709"/>
                </a:solidFill>
              </a:rPr>
              <a:t>C</a:t>
            </a:r>
            <a:endParaRPr sz="2400" b="1">
              <a:solidFill>
                <a:srgbClr val="5F1709"/>
              </a:solidFill>
            </a:endParaRPr>
          </a:p>
        </p:txBody>
      </p:sp>
      <p:sp>
        <p:nvSpPr>
          <p:cNvPr id="231" name="Google Shape;231;p39"/>
          <p:cNvSpPr/>
          <p:nvPr/>
        </p:nvSpPr>
        <p:spPr>
          <a:xfrm>
            <a:off x="5024050" y="2858550"/>
            <a:ext cx="572400" cy="11409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465510"/>
                </a:solidFill>
              </a:rPr>
              <a:t>A</a:t>
            </a:r>
            <a:endParaRPr sz="2400" b="1">
              <a:solidFill>
                <a:srgbClr val="465510"/>
              </a:solidFill>
            </a:endParaRPr>
          </a:p>
        </p:txBody>
      </p:sp>
      <p:sp>
        <p:nvSpPr>
          <p:cNvPr id="232" name="Google Shape;232;p39"/>
          <p:cNvSpPr/>
          <p:nvPr/>
        </p:nvSpPr>
        <p:spPr>
          <a:xfrm>
            <a:off x="5596450" y="2858550"/>
            <a:ext cx="572400" cy="11409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002B5B"/>
                </a:solidFill>
              </a:rPr>
              <a:t>B</a:t>
            </a:r>
            <a:endParaRPr sz="2400" b="1">
              <a:solidFill>
                <a:srgbClr val="002B5B"/>
              </a:solidFill>
            </a:endParaRPr>
          </a:p>
        </p:txBody>
      </p:sp>
      <p:sp>
        <p:nvSpPr>
          <p:cNvPr id="233" name="Google Shape;233;p39"/>
          <p:cNvSpPr/>
          <p:nvPr/>
        </p:nvSpPr>
        <p:spPr>
          <a:xfrm>
            <a:off x="6168850" y="2858550"/>
            <a:ext cx="572400" cy="1140900"/>
          </a:xfrm>
          <a:prstGeom prst="rect">
            <a:avLst/>
          </a:prstGeom>
          <a:solidFill>
            <a:srgbClr val="F4CCCC"/>
          </a:solidFill>
          <a:ln w="19050" cap="flat" cmpd="sng">
            <a:solidFill>
              <a:srgbClr val="5F170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5F1709"/>
                </a:solidFill>
              </a:rPr>
              <a:t>C</a:t>
            </a:r>
            <a:endParaRPr sz="2400" b="1">
              <a:solidFill>
                <a:srgbClr val="5F1709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4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Round Robin: </a:t>
            </a:r>
            <a:r>
              <a:rPr lang="en">
                <a:solidFill>
                  <a:srgbClr val="DCB439"/>
                </a:solidFill>
              </a:rPr>
              <a:t>Summary</a:t>
            </a:r>
            <a:endParaRPr>
              <a:solidFill>
                <a:srgbClr val="DCB439"/>
              </a:solidFill>
            </a:endParaRPr>
          </a:p>
        </p:txBody>
      </p:sp>
      <p:sp>
        <p:nvSpPr>
          <p:cNvPr id="239" name="Google Shape;239;p40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r>
              <a:rPr lang="en" b="1">
                <a:solidFill>
                  <a:srgbClr val="002B5B"/>
                </a:solidFill>
              </a:rPr>
              <a:t>Lessons</a:t>
            </a:r>
            <a:r>
              <a:rPr lang="en"/>
              <a:t>:</a:t>
            </a:r>
            <a:endParaRPr/>
          </a:p>
          <a:p>
            <a:pPr marL="0" indent="0">
              <a:buNone/>
            </a:pPr>
            <a:endParaRPr/>
          </a:p>
          <a:p>
            <a:pPr indent="-381000">
              <a:buSzPts val="2400"/>
            </a:pPr>
            <a:r>
              <a:rPr lang="en" sz="2400" b="1">
                <a:solidFill>
                  <a:srgbClr val="999623"/>
                </a:solidFill>
              </a:rPr>
              <a:t>Round Robin </a:t>
            </a:r>
            <a:r>
              <a:rPr lang="en" sz="2400"/>
              <a:t>is relatively straightforward</a:t>
            </a:r>
            <a:br>
              <a:rPr lang="en" sz="2400"/>
            </a:br>
            <a:endParaRPr sz="2400"/>
          </a:p>
          <a:p>
            <a:pPr indent="-381000">
              <a:spcBef>
                <a:spcPts val="0"/>
              </a:spcBef>
              <a:buSzPts val="2400"/>
            </a:pPr>
            <a:r>
              <a:rPr lang="en" sz="2400" b="1">
                <a:solidFill>
                  <a:srgbClr val="999623"/>
                </a:solidFill>
              </a:rPr>
              <a:t>Round Robin</a:t>
            </a:r>
            <a:r>
              <a:rPr lang="en" sz="2400"/>
              <a:t> generally has poor </a:t>
            </a:r>
            <a:r>
              <a:rPr lang="en" sz="2400" b="1">
                <a:solidFill>
                  <a:srgbClr val="4A3651"/>
                </a:solidFill>
              </a:rPr>
              <a:t>turnaround time</a:t>
            </a:r>
            <a:br>
              <a:rPr lang="en" sz="2400" b="1">
                <a:solidFill>
                  <a:srgbClr val="4A3651"/>
                </a:solidFill>
              </a:rPr>
            </a:br>
            <a:endParaRPr sz="2400" b="1">
              <a:solidFill>
                <a:srgbClr val="4A3651"/>
              </a:solidFill>
            </a:endParaRPr>
          </a:p>
          <a:p>
            <a:pPr indent="-381000">
              <a:spcBef>
                <a:spcPts val="0"/>
              </a:spcBef>
              <a:buSzPts val="2400"/>
            </a:pPr>
            <a:r>
              <a:rPr lang="en" sz="2400" b="1">
                <a:solidFill>
                  <a:srgbClr val="999623"/>
                </a:solidFill>
              </a:rPr>
              <a:t>Round Robin</a:t>
            </a:r>
            <a:r>
              <a:rPr lang="en" sz="2400"/>
              <a:t> generally has good </a:t>
            </a:r>
            <a:r>
              <a:rPr lang="en" sz="2400" b="1">
                <a:solidFill>
                  <a:srgbClr val="5AABBC"/>
                </a:solidFill>
              </a:rPr>
              <a:t>response time</a:t>
            </a:r>
            <a:br>
              <a:rPr lang="en" sz="2400"/>
            </a:br>
            <a:endParaRPr sz="2400"/>
          </a:p>
          <a:p>
            <a:pPr indent="-381000">
              <a:spcBef>
                <a:spcPts val="0"/>
              </a:spcBef>
              <a:buSzPts val="2400"/>
            </a:pPr>
            <a:r>
              <a:rPr lang="en" sz="2400" b="1">
                <a:solidFill>
                  <a:srgbClr val="999623"/>
                </a:solidFill>
              </a:rPr>
              <a:t>Round Robin </a:t>
            </a:r>
            <a:r>
              <a:rPr lang="en" sz="2400"/>
              <a:t>requires </a:t>
            </a:r>
            <a:r>
              <a:rPr lang="en" sz="2400" b="1">
                <a:solidFill>
                  <a:srgbClr val="465510"/>
                </a:solidFill>
              </a:rPr>
              <a:t>preemption</a:t>
            </a:r>
            <a:br>
              <a:rPr lang="en" sz="2400"/>
            </a:br>
            <a:endParaRPr sz="2400"/>
          </a:p>
          <a:p>
            <a:pPr indent="-381000">
              <a:spcBef>
                <a:spcPts val="0"/>
              </a:spcBef>
              <a:buSzPts val="2400"/>
            </a:pPr>
            <a:r>
              <a:rPr lang="en" sz="2400" b="1">
                <a:solidFill>
                  <a:srgbClr val="999623"/>
                </a:solidFill>
              </a:rPr>
              <a:t>Round Robin</a:t>
            </a:r>
            <a:r>
              <a:rPr lang="en" sz="2400"/>
              <a:t> has some overhead</a:t>
            </a:r>
            <a:endParaRPr sz="24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7376E-5DD2-4B28-877A-04AB35B66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Moodle Quiz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666B71-1128-421A-9EF6-0D9E53DA91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Calibri"/>
              </a:rPr>
              <a:t>Look for "Scheduling 1 in class" on Moodle</a:t>
            </a:r>
          </a:p>
          <a:p>
            <a:r>
              <a:rPr lang="en-US" dirty="0">
                <a:cs typeface="Calibri"/>
              </a:rPr>
              <a:t>You have unlimited tries</a:t>
            </a:r>
          </a:p>
        </p:txBody>
      </p:sp>
    </p:spTree>
    <p:extLst>
      <p:ext uri="{BB962C8B-B14F-4D97-AF65-F5344CB8AC3E}">
        <p14:creationId xmlns:p14="http://schemas.microsoft.com/office/powerpoint/2010/main" val="366945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Questions</a:t>
            </a:r>
            <a:endParaRPr>
              <a:solidFill>
                <a:srgbClr val="002B5B"/>
              </a:solidFill>
            </a:endParaRPr>
          </a:p>
        </p:txBody>
      </p:sp>
      <p:sp>
        <p:nvSpPr>
          <p:cNvPr id="85" name="Google Shape;85;p21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>
              <a:buAutoNum type="arabicPeriod"/>
            </a:pPr>
            <a:r>
              <a:rPr lang="en"/>
              <a:t>What is the purpose of a </a:t>
            </a:r>
            <a:r>
              <a:rPr lang="en" b="1">
                <a:solidFill>
                  <a:srgbClr val="465510"/>
                </a:solidFill>
              </a:rPr>
              <a:t>scheduler</a:t>
            </a:r>
            <a:r>
              <a:rPr lang="en"/>
              <a:t>?</a:t>
            </a:r>
            <a:br>
              <a:rPr lang="en"/>
            </a:br>
            <a:endParaRPr/>
          </a:p>
          <a:p>
            <a:pPr>
              <a:spcBef>
                <a:spcPts val="0"/>
              </a:spcBef>
              <a:buAutoNum type="arabicPeriod"/>
            </a:pPr>
            <a:r>
              <a:rPr lang="en"/>
              <a:t>When does a </a:t>
            </a:r>
            <a:r>
              <a:rPr lang="en" b="1">
                <a:solidFill>
                  <a:srgbClr val="465510"/>
                </a:solidFill>
              </a:rPr>
              <a:t>scheduler</a:t>
            </a:r>
            <a:r>
              <a:rPr lang="en"/>
              <a:t> execute?</a:t>
            </a:r>
            <a:br>
              <a:rPr lang="en"/>
            </a:br>
            <a:endParaRPr/>
          </a:p>
          <a:p>
            <a:pPr>
              <a:spcBef>
                <a:spcPts val="0"/>
              </a:spcBef>
              <a:buAutoNum type="arabicPeriod"/>
            </a:pPr>
            <a:r>
              <a:rPr lang="en"/>
              <a:t>What are some common </a:t>
            </a:r>
            <a:r>
              <a:rPr lang="en" b="1">
                <a:solidFill>
                  <a:srgbClr val="999623"/>
                </a:solidFill>
              </a:rPr>
              <a:t>scheduling policies</a:t>
            </a:r>
            <a:r>
              <a:rPr lang="en"/>
              <a:t>?</a:t>
            </a:r>
            <a:br>
              <a:rPr lang="en"/>
            </a:br>
            <a:endParaRPr/>
          </a:p>
          <a:p>
            <a:pPr>
              <a:spcBef>
                <a:spcPts val="0"/>
              </a:spcBef>
              <a:buAutoNum type="arabicPeriod"/>
            </a:pPr>
            <a:r>
              <a:rPr lang="en"/>
              <a:t>How do we </a:t>
            </a:r>
            <a:r>
              <a:rPr lang="en" b="1">
                <a:solidFill>
                  <a:srgbClr val="5AABBC"/>
                </a:solidFill>
              </a:rPr>
              <a:t>evaluate</a:t>
            </a:r>
            <a:r>
              <a:rPr lang="en"/>
              <a:t> a </a:t>
            </a:r>
            <a:r>
              <a:rPr lang="en" b="1">
                <a:solidFill>
                  <a:srgbClr val="999623"/>
                </a:solidFill>
              </a:rPr>
              <a:t>scheduling policy</a:t>
            </a:r>
            <a:r>
              <a:rPr lang="en"/>
              <a:t>?</a:t>
            </a:r>
            <a:br>
              <a:rPr lang="en"/>
            </a:b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Scheduling: </a:t>
            </a:r>
            <a:r>
              <a:rPr lang="en">
                <a:solidFill>
                  <a:srgbClr val="DCB439"/>
                </a:solidFill>
              </a:rPr>
              <a:t>Overview</a:t>
            </a:r>
            <a:endParaRPr>
              <a:solidFill>
                <a:srgbClr val="DCB439"/>
              </a:solidFill>
            </a:endParaRPr>
          </a:p>
        </p:txBody>
      </p:sp>
      <p:sp>
        <p:nvSpPr>
          <p:cNvPr id="96" name="Google Shape;96;p23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r>
              <a:rPr lang="en" dirty="0"/>
              <a:t>Whenever we need to decide which process to run next, we invoke the </a:t>
            </a:r>
            <a:r>
              <a:rPr lang="en" b="1" dirty="0">
                <a:solidFill>
                  <a:srgbClr val="465510"/>
                </a:solidFill>
              </a:rPr>
              <a:t>scheduler</a:t>
            </a:r>
            <a:r>
              <a:rPr lang="en" dirty="0"/>
              <a:t>:</a:t>
            </a:r>
            <a:endParaRPr dirty="0"/>
          </a:p>
          <a:p>
            <a:pPr marL="0" indent="0">
              <a:buNone/>
            </a:pPr>
            <a:endParaRPr sz="2400" dirty="0"/>
          </a:p>
          <a:p>
            <a:pPr indent="-381000">
              <a:buSzPts val="2400"/>
            </a:pPr>
            <a:r>
              <a:rPr lang="en" sz="2400" dirty="0"/>
              <a:t>A process </a:t>
            </a:r>
            <a:r>
              <a:rPr lang="en" sz="2400" b="1" dirty="0">
                <a:solidFill>
                  <a:srgbClr val="5F1709"/>
                </a:solidFill>
              </a:rPr>
              <a:t>terminates</a:t>
            </a:r>
            <a:br>
              <a:rPr lang="en" sz="2400" dirty="0"/>
            </a:br>
            <a:endParaRPr sz="2400" dirty="0"/>
          </a:p>
          <a:p>
            <a:pPr indent="-381000">
              <a:spcBef>
                <a:spcPts val="0"/>
              </a:spcBef>
              <a:buSzPts val="2400"/>
            </a:pPr>
            <a:r>
              <a:rPr lang="en" sz="2400" dirty="0"/>
              <a:t>A process </a:t>
            </a:r>
            <a:r>
              <a:rPr lang="en" sz="2400" b="1" dirty="0">
                <a:solidFill>
                  <a:srgbClr val="DCB439"/>
                </a:solidFill>
              </a:rPr>
              <a:t>blocks</a:t>
            </a:r>
            <a:br>
              <a:rPr lang="en" sz="2400" dirty="0"/>
            </a:br>
            <a:endParaRPr sz="2400" dirty="0"/>
          </a:p>
          <a:p>
            <a:pPr indent="-381000">
              <a:spcBef>
                <a:spcPts val="0"/>
              </a:spcBef>
              <a:buSzPts val="2400"/>
            </a:pPr>
            <a:r>
              <a:rPr lang="en" sz="2400" dirty="0"/>
              <a:t>A </a:t>
            </a:r>
            <a:r>
              <a:rPr lang="en" sz="2400" b="1" dirty="0">
                <a:solidFill>
                  <a:srgbClr val="002B5B"/>
                </a:solidFill>
              </a:rPr>
              <a:t>timer interrupt</a:t>
            </a:r>
            <a:r>
              <a:rPr lang="en" sz="2400" dirty="0"/>
              <a:t> (preemptive multitasking)</a:t>
            </a:r>
            <a:br>
              <a:rPr lang="en" sz="2400" dirty="0"/>
            </a:br>
            <a:endParaRPr sz="2400" dirty="0"/>
          </a:p>
          <a:p>
            <a:pPr marL="0" indent="0">
              <a:buNone/>
            </a:pPr>
            <a:r>
              <a:rPr lang="en" dirty="0"/>
              <a:t>The decision making process is called a </a:t>
            </a:r>
            <a:r>
              <a:rPr lang="en" b="1" dirty="0">
                <a:solidFill>
                  <a:srgbClr val="999623"/>
                </a:solidFill>
              </a:rPr>
              <a:t>scheduling policy </a:t>
            </a:r>
            <a:r>
              <a:rPr lang="en" dirty="0"/>
              <a:t>or </a:t>
            </a:r>
            <a:r>
              <a:rPr lang="en" b="1" dirty="0">
                <a:solidFill>
                  <a:srgbClr val="999623"/>
                </a:solidFill>
              </a:rPr>
              <a:t>discipline</a:t>
            </a:r>
            <a:r>
              <a:rPr lang="en" dirty="0"/>
              <a:t>.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Scheduling: </a:t>
            </a:r>
            <a:r>
              <a:rPr lang="en">
                <a:solidFill>
                  <a:srgbClr val="DCB439"/>
                </a:solidFill>
              </a:rPr>
              <a:t>Workload</a:t>
            </a:r>
            <a:endParaRPr>
              <a:solidFill>
                <a:srgbClr val="DCB439"/>
              </a:solidFill>
            </a:endParaRPr>
          </a:p>
        </p:txBody>
      </p:sp>
      <p:sp>
        <p:nvSpPr>
          <p:cNvPr id="102" name="Google Shape;102;p24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r>
              <a:rPr lang="en" dirty="0"/>
              <a:t>To make scheduling policies, we need to consider our </a:t>
            </a:r>
            <a:r>
              <a:rPr lang="en" b="1" dirty="0">
                <a:solidFill>
                  <a:srgbClr val="5F1709"/>
                </a:solidFill>
              </a:rPr>
              <a:t>workload</a:t>
            </a:r>
            <a:r>
              <a:rPr lang="en" dirty="0"/>
              <a:t>, or collection of </a:t>
            </a:r>
            <a:r>
              <a:rPr lang="en" b="1" dirty="0">
                <a:solidFill>
                  <a:srgbClr val="465510"/>
                </a:solidFill>
              </a:rPr>
              <a:t>processes</a:t>
            </a:r>
            <a:r>
              <a:rPr lang="en" dirty="0"/>
              <a:t> running on our system.</a:t>
            </a:r>
            <a:br>
              <a:rPr lang="en" dirty="0"/>
            </a:br>
            <a:endParaRPr sz="2400" dirty="0"/>
          </a:p>
          <a:p>
            <a:pPr marL="0" indent="0">
              <a:buNone/>
            </a:pPr>
            <a:r>
              <a:rPr lang="en" dirty="0"/>
              <a:t>Let's start with the following </a:t>
            </a:r>
            <a:r>
              <a:rPr lang="en" b="1" dirty="0">
                <a:solidFill>
                  <a:srgbClr val="4A3651"/>
                </a:solidFill>
              </a:rPr>
              <a:t>assumptions</a:t>
            </a:r>
            <a:r>
              <a:rPr lang="en" dirty="0"/>
              <a:t>:</a:t>
            </a:r>
            <a:br>
              <a:rPr lang="en" dirty="0"/>
            </a:br>
            <a:endParaRPr sz="2400" dirty="0"/>
          </a:p>
          <a:p>
            <a:pPr indent="-381000">
              <a:lnSpc>
                <a:spcPct val="115000"/>
              </a:lnSpc>
              <a:buSzPts val="2400"/>
              <a:buAutoNum type="arabicPeriod"/>
            </a:pPr>
            <a:r>
              <a:rPr lang="en" sz="2400" dirty="0"/>
              <a:t>Each job runs for the</a:t>
            </a:r>
            <a:r>
              <a:rPr lang="en" sz="2400" b="1" dirty="0">
                <a:solidFill>
                  <a:srgbClr val="4A3651"/>
                </a:solidFill>
              </a:rPr>
              <a:t> same amount of time</a:t>
            </a:r>
            <a:endParaRPr sz="2400" b="1" dirty="0">
              <a:solidFill>
                <a:srgbClr val="4A3651"/>
              </a:solidFill>
            </a:endParaRPr>
          </a:p>
          <a:p>
            <a:pPr indent="-381000">
              <a:lnSpc>
                <a:spcPct val="115000"/>
              </a:lnSpc>
              <a:spcBef>
                <a:spcPts val="0"/>
              </a:spcBef>
              <a:buSzPts val="2400"/>
              <a:buAutoNum type="arabicPeriod"/>
            </a:pPr>
            <a:r>
              <a:rPr lang="en" sz="2400" dirty="0"/>
              <a:t>All jobs </a:t>
            </a:r>
            <a:r>
              <a:rPr lang="en" sz="2400" b="1" dirty="0">
                <a:solidFill>
                  <a:srgbClr val="4A3651"/>
                </a:solidFill>
              </a:rPr>
              <a:t>arrive at the same time</a:t>
            </a:r>
            <a:endParaRPr sz="2400" b="1" dirty="0">
              <a:solidFill>
                <a:srgbClr val="4A3651"/>
              </a:solidFill>
            </a:endParaRPr>
          </a:p>
          <a:p>
            <a:pPr indent="-381000">
              <a:lnSpc>
                <a:spcPct val="115000"/>
              </a:lnSpc>
              <a:spcBef>
                <a:spcPts val="0"/>
              </a:spcBef>
              <a:buSzPts val="2400"/>
              <a:buAutoNum type="arabicPeriod"/>
            </a:pPr>
            <a:r>
              <a:rPr lang="en" sz="2400" dirty="0"/>
              <a:t>Once started, </a:t>
            </a:r>
            <a:r>
              <a:rPr lang="en" sz="2400" b="1" dirty="0">
                <a:solidFill>
                  <a:srgbClr val="4A3651"/>
                </a:solidFill>
              </a:rPr>
              <a:t>each job runs to completion</a:t>
            </a:r>
            <a:endParaRPr sz="2400" b="1" dirty="0">
              <a:solidFill>
                <a:srgbClr val="4A3651"/>
              </a:solidFill>
            </a:endParaRPr>
          </a:p>
          <a:p>
            <a:pPr indent="-381000">
              <a:lnSpc>
                <a:spcPct val="115000"/>
              </a:lnSpc>
              <a:spcBef>
                <a:spcPts val="0"/>
              </a:spcBef>
              <a:buSzPts val="2400"/>
              <a:buAutoNum type="arabicPeriod"/>
            </a:pPr>
            <a:r>
              <a:rPr lang="en" sz="2400" dirty="0"/>
              <a:t>All jobs </a:t>
            </a:r>
            <a:r>
              <a:rPr lang="en" sz="2400" b="1" dirty="0">
                <a:solidFill>
                  <a:srgbClr val="4A3651"/>
                </a:solidFill>
              </a:rPr>
              <a:t>only use the CPU (no I/O)</a:t>
            </a:r>
            <a:endParaRPr sz="2400" b="1" dirty="0">
              <a:solidFill>
                <a:srgbClr val="4A3651"/>
              </a:solidFill>
            </a:endParaRPr>
          </a:p>
          <a:p>
            <a:pPr indent="-381000">
              <a:lnSpc>
                <a:spcPct val="115000"/>
              </a:lnSpc>
              <a:spcBef>
                <a:spcPts val="0"/>
              </a:spcBef>
              <a:buSzPts val="2400"/>
              <a:buAutoNum type="arabicPeriod"/>
            </a:pPr>
            <a:r>
              <a:rPr lang="en" sz="2400" dirty="0"/>
              <a:t>The </a:t>
            </a:r>
            <a:r>
              <a:rPr lang="en" sz="2400" b="1" dirty="0">
                <a:solidFill>
                  <a:srgbClr val="4A3651"/>
                </a:solidFill>
              </a:rPr>
              <a:t>run-time</a:t>
            </a:r>
            <a:r>
              <a:rPr lang="en" sz="2400" dirty="0"/>
              <a:t> of each job is </a:t>
            </a:r>
            <a:r>
              <a:rPr lang="en" sz="2400" b="1" dirty="0">
                <a:solidFill>
                  <a:srgbClr val="4A3651"/>
                </a:solidFill>
              </a:rPr>
              <a:t>known</a:t>
            </a:r>
            <a:r>
              <a:rPr lang="en" sz="2400" dirty="0"/>
              <a:t>. </a:t>
            </a:r>
            <a:endParaRPr sz="2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Scheduling: </a:t>
            </a:r>
            <a:r>
              <a:rPr lang="en">
                <a:solidFill>
                  <a:srgbClr val="DCB439"/>
                </a:solidFill>
              </a:rPr>
              <a:t>Metrics</a:t>
            </a:r>
            <a:endParaRPr>
              <a:solidFill>
                <a:srgbClr val="DCB439"/>
              </a:solidFill>
            </a:endParaRPr>
          </a:p>
        </p:txBody>
      </p:sp>
      <p:sp>
        <p:nvSpPr>
          <p:cNvPr id="108" name="Google Shape;108;p25"/>
          <p:cNvSpPr txBox="1">
            <a:spLocks noGrp="1"/>
          </p:cNvSpPr>
          <p:nvPr>
            <p:ph idx="1"/>
          </p:nvPr>
        </p:nvSpPr>
        <p:spPr>
          <a:xfrm>
            <a:off x="838200" y="1533236"/>
            <a:ext cx="10515600" cy="5188239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r>
              <a:rPr lang="en" dirty="0"/>
              <a:t>To compare different scheduling policies, we need to consider different measurements:</a:t>
            </a:r>
          </a:p>
          <a:p>
            <a:pPr marL="0" indent="0">
              <a:buNone/>
            </a:pPr>
            <a:endParaRPr dirty="0"/>
          </a:p>
          <a:p>
            <a:pPr marL="0" indent="0">
              <a:buNone/>
            </a:pPr>
            <a:r>
              <a:rPr lang="en" sz="2400" b="1" dirty="0">
                <a:solidFill>
                  <a:srgbClr val="4A3651"/>
                </a:solidFill>
              </a:rPr>
              <a:t>Turnaround Time						(Throughput)</a:t>
            </a:r>
            <a:endParaRPr sz="2400" b="1" dirty="0">
              <a:solidFill>
                <a:srgbClr val="4A3651"/>
              </a:solidFill>
            </a:endParaRPr>
          </a:p>
          <a:p>
            <a:pPr marL="0" indent="0">
              <a:buNone/>
            </a:pPr>
            <a:r>
              <a:rPr lang="en" sz="2400" b="1" dirty="0"/>
              <a:t>	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T</a:t>
            </a:r>
            <a:r>
              <a:rPr lang="en" sz="2400" b="1" baseline="-25000" dirty="0">
                <a:latin typeface="Consolas"/>
                <a:ea typeface="Consolas"/>
                <a:cs typeface="Consolas"/>
                <a:sym typeface="Consolas"/>
              </a:rPr>
              <a:t>turnaround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 = T</a:t>
            </a:r>
            <a:r>
              <a:rPr lang="en" sz="2400" b="1" baseline="-25000" dirty="0">
                <a:latin typeface="Consolas"/>
                <a:ea typeface="Consolas"/>
                <a:cs typeface="Consolas"/>
                <a:sym typeface="Consolas"/>
              </a:rPr>
              <a:t>completion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 – T</a:t>
            </a:r>
            <a:r>
              <a:rPr lang="en" sz="2400" b="1" baseline="-25000" dirty="0">
                <a:latin typeface="Consolas"/>
                <a:ea typeface="Consolas"/>
                <a:cs typeface="Consolas"/>
                <a:sym typeface="Consolas"/>
              </a:rPr>
              <a:t>arrival</a:t>
            </a:r>
          </a:p>
          <a:p>
            <a:pPr marL="0" indent="0">
              <a:buNone/>
            </a:pPr>
            <a:r>
              <a:rPr lang="en" sz="2400" b="1" baseline="-25000" dirty="0"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US" sz="2400" b="1" baseline="-25000" dirty="0">
                <a:latin typeface="Consolas"/>
                <a:ea typeface="Consolas"/>
                <a:cs typeface="Consolas"/>
                <a:sym typeface="Consolas"/>
              </a:rPr>
              <a:t>maybe more easily calculated as 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T</a:t>
            </a:r>
            <a:r>
              <a:rPr lang="en" sz="2400" b="1" baseline="-25000" dirty="0">
                <a:latin typeface="Consolas"/>
                <a:ea typeface="Consolas"/>
                <a:cs typeface="Consolas"/>
                <a:sym typeface="Consolas"/>
              </a:rPr>
              <a:t>turnaround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 = T</a:t>
            </a:r>
            <a:r>
              <a:rPr lang="en" sz="2400" b="1" baseline="-25000" dirty="0">
                <a:latin typeface="Consolas"/>
                <a:ea typeface="Consolas"/>
                <a:cs typeface="Consolas"/>
                <a:sym typeface="Consolas"/>
              </a:rPr>
              <a:t>last work time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 + 1 – T</a:t>
            </a:r>
            <a:r>
              <a:rPr lang="en" sz="2400" b="1" baseline="-25000" dirty="0">
                <a:latin typeface="Consolas"/>
                <a:ea typeface="Consolas"/>
                <a:cs typeface="Consolas"/>
                <a:sym typeface="Consolas"/>
              </a:rPr>
              <a:t>arrival</a:t>
            </a:r>
          </a:p>
          <a:p>
            <a:pPr marL="0" indent="0" algn="ctr">
              <a:buNone/>
            </a:pPr>
            <a:endParaRPr sz="1200" b="1" dirty="0"/>
          </a:p>
          <a:p>
            <a:pPr marL="0" indent="0" algn="ctr">
              <a:buNone/>
            </a:pPr>
            <a:r>
              <a:rPr lang="en" sz="1800" b="1" dirty="0"/>
              <a:t>How soon does the job </a:t>
            </a:r>
            <a:r>
              <a:rPr lang="en" sz="1800" b="1" dirty="0">
                <a:solidFill>
                  <a:srgbClr val="4A3651"/>
                </a:solidFill>
              </a:rPr>
              <a:t>complete</a:t>
            </a:r>
            <a:r>
              <a:rPr lang="en" sz="1800" b="1" dirty="0"/>
              <a:t>?</a:t>
            </a:r>
            <a:endParaRPr sz="1800" b="1" dirty="0"/>
          </a:p>
          <a:p>
            <a:pPr marL="0" indent="0" algn="ctr">
              <a:buNone/>
            </a:pPr>
            <a:endParaRPr sz="1200" b="1" dirty="0"/>
          </a:p>
          <a:p>
            <a:pPr marL="0" indent="0">
              <a:buNone/>
            </a:pPr>
            <a:r>
              <a:rPr lang="en" sz="2400" b="1" dirty="0">
                <a:solidFill>
                  <a:srgbClr val="5AABBC"/>
                </a:solidFill>
              </a:rPr>
              <a:t>Response Time							(Latency)</a:t>
            </a:r>
            <a:endParaRPr sz="2400" b="1" dirty="0">
              <a:solidFill>
                <a:srgbClr val="5AABBC"/>
              </a:solidFill>
            </a:endParaRPr>
          </a:p>
          <a:p>
            <a:pPr marL="0" indent="0">
              <a:buNone/>
            </a:pPr>
            <a:r>
              <a:rPr lang="en" sz="2400" b="1" dirty="0"/>
              <a:t>	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T</a:t>
            </a:r>
            <a:r>
              <a:rPr lang="en" sz="2400" b="1" baseline="-25000" dirty="0">
                <a:latin typeface="Consolas"/>
                <a:ea typeface="Consolas"/>
                <a:cs typeface="Consolas"/>
                <a:sym typeface="Consolas"/>
              </a:rPr>
              <a:t>response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  = T</a:t>
            </a:r>
            <a:r>
              <a:rPr lang="en" sz="2400" b="1" baseline="-25000" dirty="0">
                <a:latin typeface="Consolas"/>
                <a:ea typeface="Consolas"/>
                <a:cs typeface="Consolas"/>
                <a:sym typeface="Consolas"/>
              </a:rPr>
              <a:t>firstrun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 - T</a:t>
            </a:r>
            <a:r>
              <a:rPr lang="en" sz="2400" b="1" baseline="-25000" dirty="0">
                <a:latin typeface="Consolas"/>
                <a:ea typeface="Consolas"/>
                <a:cs typeface="Consolas"/>
                <a:sym typeface="Consolas"/>
              </a:rPr>
              <a:t>arrival</a:t>
            </a:r>
            <a:br>
              <a:rPr lang="en" sz="2400" b="1" baseline="-25000" dirty="0">
                <a:latin typeface="Consolas"/>
                <a:ea typeface="Consolas"/>
                <a:cs typeface="Consolas"/>
                <a:sym typeface="Consolas"/>
              </a:rPr>
            </a:br>
            <a:endParaRPr sz="1200" b="1" baseline="-25000" dirty="0">
              <a:latin typeface="Consolas"/>
              <a:ea typeface="Consolas"/>
              <a:cs typeface="Consolas"/>
              <a:sym typeface="Consolas"/>
            </a:endParaRPr>
          </a:p>
          <a:p>
            <a:pPr marL="0" indent="0" algn="ctr">
              <a:buNone/>
            </a:pPr>
            <a:r>
              <a:rPr lang="en" sz="1800" b="1" dirty="0"/>
              <a:t>How soon does the job </a:t>
            </a:r>
            <a:r>
              <a:rPr lang="en" sz="1800" b="1" dirty="0">
                <a:solidFill>
                  <a:srgbClr val="5AABBC"/>
                </a:solidFill>
              </a:rPr>
              <a:t>start</a:t>
            </a:r>
            <a:r>
              <a:rPr lang="en" sz="1800" b="1" dirty="0"/>
              <a:t>?</a:t>
            </a:r>
            <a:endParaRPr sz="1800" b="1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FIFO: </a:t>
            </a:r>
            <a:r>
              <a:rPr lang="en">
                <a:solidFill>
                  <a:srgbClr val="DCB439"/>
                </a:solidFill>
              </a:rPr>
              <a:t>Overview</a:t>
            </a:r>
            <a:endParaRPr>
              <a:solidFill>
                <a:srgbClr val="DCB439"/>
              </a:solidFill>
            </a:endParaRPr>
          </a:p>
        </p:txBody>
      </p:sp>
      <p:sp>
        <p:nvSpPr>
          <p:cNvPr id="126" name="Google Shape;126;p2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r>
              <a:rPr lang="en" dirty="0"/>
              <a:t>A basic scheduling policy is </a:t>
            </a:r>
            <a:r>
              <a:rPr lang="en" b="1" dirty="0">
                <a:solidFill>
                  <a:srgbClr val="999623"/>
                </a:solidFill>
              </a:rPr>
              <a:t>First In, First Out (FIFO)</a:t>
            </a:r>
            <a:r>
              <a:rPr lang="en" dirty="0"/>
              <a:t>:</a:t>
            </a:r>
            <a:endParaRPr dirty="0"/>
          </a:p>
          <a:p>
            <a:pPr marL="0" indent="0">
              <a:buNone/>
            </a:pPr>
            <a:r>
              <a:rPr lang="en" dirty="0"/>
              <a:t>	</a:t>
            </a:r>
            <a:endParaRPr dirty="0"/>
          </a:p>
          <a:p>
            <a:pPr marL="0" indent="0" algn="ctr">
              <a:buNone/>
            </a:pPr>
            <a:r>
              <a:rPr lang="en" i="1" dirty="0"/>
              <a:t>Execute the jobs in the order in which they arrive.</a:t>
            </a:r>
            <a:endParaRPr i="1" dirty="0"/>
          </a:p>
          <a:p>
            <a:pPr marL="0" indent="0">
              <a:buNone/>
            </a:pPr>
            <a:endParaRPr dirty="0"/>
          </a:p>
        </p:txBody>
      </p:sp>
      <p:sp>
        <p:nvSpPr>
          <p:cNvPr id="127" name="Google Shape;127;p28"/>
          <p:cNvSpPr/>
          <p:nvPr/>
        </p:nvSpPr>
        <p:spPr>
          <a:xfrm>
            <a:off x="3814200" y="4778000"/>
            <a:ext cx="1140900" cy="11409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465510"/>
                </a:solidFill>
              </a:rPr>
              <a:t>A</a:t>
            </a:r>
            <a:endParaRPr sz="2400" b="1">
              <a:solidFill>
                <a:srgbClr val="465510"/>
              </a:solidFill>
            </a:endParaRPr>
          </a:p>
        </p:txBody>
      </p:sp>
      <p:sp>
        <p:nvSpPr>
          <p:cNvPr id="128" name="Google Shape;128;p28"/>
          <p:cNvSpPr/>
          <p:nvPr/>
        </p:nvSpPr>
        <p:spPr>
          <a:xfrm>
            <a:off x="4955100" y="4778000"/>
            <a:ext cx="1140900" cy="11409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002B5B"/>
                </a:solidFill>
              </a:rPr>
              <a:t>B</a:t>
            </a:r>
            <a:endParaRPr sz="2400" b="1">
              <a:solidFill>
                <a:srgbClr val="002B5B"/>
              </a:solidFill>
            </a:endParaRPr>
          </a:p>
        </p:txBody>
      </p:sp>
      <p:sp>
        <p:nvSpPr>
          <p:cNvPr id="129" name="Google Shape;129;p28"/>
          <p:cNvSpPr/>
          <p:nvPr/>
        </p:nvSpPr>
        <p:spPr>
          <a:xfrm>
            <a:off x="6096000" y="4778000"/>
            <a:ext cx="1140900" cy="1140900"/>
          </a:xfrm>
          <a:prstGeom prst="rect">
            <a:avLst/>
          </a:prstGeom>
          <a:solidFill>
            <a:srgbClr val="F4CCCC"/>
          </a:solidFill>
          <a:ln w="19050" cap="flat" cmpd="sng">
            <a:solidFill>
              <a:srgbClr val="5F170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5F1709"/>
                </a:solidFill>
              </a:rPr>
              <a:t>C</a:t>
            </a:r>
            <a:endParaRPr sz="2400" b="1">
              <a:solidFill>
                <a:srgbClr val="5F1709"/>
              </a:solidFill>
            </a:endParaRPr>
          </a:p>
        </p:txBody>
      </p:sp>
      <p:sp>
        <p:nvSpPr>
          <p:cNvPr id="130" name="Google Shape;130;p28"/>
          <p:cNvSpPr/>
          <p:nvPr/>
        </p:nvSpPr>
        <p:spPr>
          <a:xfrm>
            <a:off x="7236900" y="4778000"/>
            <a:ext cx="1140900" cy="1140900"/>
          </a:xfrm>
          <a:prstGeom prst="rect">
            <a:avLst/>
          </a:prstGeom>
          <a:solidFill>
            <a:srgbClr val="FFF2CC"/>
          </a:solidFill>
          <a:ln w="19050" cap="flat" cmpd="sng">
            <a:solidFill>
              <a:srgbClr val="DCB43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DCB439"/>
                </a:solidFill>
              </a:rPr>
              <a:t>D</a:t>
            </a:r>
            <a:endParaRPr sz="2400" b="1">
              <a:solidFill>
                <a:srgbClr val="DCB439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FIFO: </a:t>
            </a:r>
            <a:r>
              <a:rPr lang="en">
                <a:solidFill>
                  <a:srgbClr val="DCB439"/>
                </a:solidFill>
              </a:rPr>
              <a:t>Example</a:t>
            </a:r>
            <a:endParaRPr>
              <a:solidFill>
                <a:srgbClr val="DCB439"/>
              </a:solidFill>
            </a:endParaRPr>
          </a:p>
        </p:txBody>
      </p:sp>
      <p:sp>
        <p:nvSpPr>
          <p:cNvPr id="142" name="Google Shape;142;p30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r>
              <a:rPr lang="en" sz="2400" dirty="0"/>
              <a:t>Jobs </a:t>
            </a:r>
            <a:r>
              <a:rPr lang="en" sz="2400" b="1" dirty="0">
                <a:solidFill>
                  <a:srgbClr val="465510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2400" b="1" dirty="0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B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2400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C</a:t>
            </a:r>
            <a:r>
              <a:rPr lang="en" sz="2400" dirty="0"/>
              <a:t> arrive at time </a:t>
            </a:r>
            <a:r>
              <a:rPr lang="en" sz="2400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2400" dirty="0"/>
              <a:t> and run for </a:t>
            </a:r>
            <a:r>
              <a:rPr lang="en" sz="2400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" sz="2400" dirty="0"/>
              <a:t> seconds each:</a:t>
            </a: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r>
              <a:rPr lang="en" sz="2400" b="1" dirty="0">
                <a:solidFill>
                  <a:srgbClr val="4A3651"/>
                </a:solidFill>
              </a:rPr>
              <a:t>Average Turnaround Time</a:t>
            </a:r>
            <a:r>
              <a:rPr lang="en" sz="2400" b="1" dirty="0"/>
              <a:t>:</a:t>
            </a:r>
            <a:endParaRPr sz="2400" b="1" dirty="0"/>
          </a:p>
          <a:p>
            <a:pPr marL="0" indent="0">
              <a:buNone/>
            </a:pP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	(5 + 10 + 15) / 3 = 10 s/job</a:t>
            </a:r>
            <a:br>
              <a:rPr lang="en" sz="2400" dirty="0"/>
            </a:br>
            <a:endParaRPr sz="2400" dirty="0"/>
          </a:p>
          <a:p>
            <a:pPr marL="0" indent="0">
              <a:buNone/>
            </a:pPr>
            <a:r>
              <a:rPr lang="en" sz="2400" b="1" dirty="0">
                <a:solidFill>
                  <a:srgbClr val="5AABBC"/>
                </a:solidFill>
              </a:rPr>
              <a:t>Average Response Time</a:t>
            </a:r>
            <a:r>
              <a:rPr lang="en" sz="2400" b="1" dirty="0"/>
              <a:t>:</a:t>
            </a:r>
            <a:endParaRPr sz="2400" b="1" dirty="0"/>
          </a:p>
          <a:p>
            <a:pPr marL="0" indent="0">
              <a:buNone/>
            </a:pPr>
            <a:r>
              <a:rPr lang="en" sz="2400" dirty="0"/>
              <a:t>	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(0 + 5 + 10) / 3 = 5 s/job</a:t>
            </a:r>
            <a:endParaRPr sz="2400" b="1" dirty="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43" name="Google Shape;143;p30"/>
          <p:cNvCxnSpPr/>
          <p:nvPr/>
        </p:nvCxnSpPr>
        <p:spPr>
          <a:xfrm rot="10800000" flipH="1">
            <a:off x="3306850" y="4078050"/>
            <a:ext cx="5823900" cy="120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44" name="Google Shape;144;p30"/>
          <p:cNvSpPr/>
          <p:nvPr/>
        </p:nvSpPr>
        <p:spPr>
          <a:xfrm>
            <a:off x="3306850" y="2858550"/>
            <a:ext cx="1140900" cy="11409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465510"/>
                </a:solidFill>
              </a:rPr>
              <a:t>A</a:t>
            </a:r>
            <a:endParaRPr sz="2400" b="1">
              <a:solidFill>
                <a:srgbClr val="465510"/>
              </a:solidFill>
            </a:endParaRPr>
          </a:p>
        </p:txBody>
      </p:sp>
      <p:sp>
        <p:nvSpPr>
          <p:cNvPr id="145" name="Google Shape;145;p30"/>
          <p:cNvSpPr/>
          <p:nvPr/>
        </p:nvSpPr>
        <p:spPr>
          <a:xfrm>
            <a:off x="4447750" y="2858550"/>
            <a:ext cx="1140900" cy="11409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002B5B"/>
                </a:solidFill>
              </a:rPr>
              <a:t>B</a:t>
            </a:r>
            <a:endParaRPr sz="2400" b="1">
              <a:solidFill>
                <a:srgbClr val="002B5B"/>
              </a:solidFill>
            </a:endParaRPr>
          </a:p>
        </p:txBody>
      </p:sp>
      <p:sp>
        <p:nvSpPr>
          <p:cNvPr id="146" name="Google Shape;146;p30"/>
          <p:cNvSpPr/>
          <p:nvPr/>
        </p:nvSpPr>
        <p:spPr>
          <a:xfrm>
            <a:off x="5588650" y="2858550"/>
            <a:ext cx="1140900" cy="1140900"/>
          </a:xfrm>
          <a:prstGeom prst="rect">
            <a:avLst/>
          </a:prstGeom>
          <a:solidFill>
            <a:srgbClr val="F4CCCC"/>
          </a:solidFill>
          <a:ln w="19050" cap="flat" cmpd="sng">
            <a:solidFill>
              <a:srgbClr val="5F170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5F1709"/>
                </a:solidFill>
              </a:rPr>
              <a:t>C</a:t>
            </a:r>
            <a:endParaRPr sz="2400" b="1">
              <a:solidFill>
                <a:srgbClr val="5F1709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 dirty="0">
                <a:solidFill>
                  <a:srgbClr val="002B5B"/>
                </a:solidFill>
              </a:rPr>
              <a:t>FIFO: </a:t>
            </a:r>
            <a:r>
              <a:rPr lang="en" dirty="0">
                <a:solidFill>
                  <a:srgbClr val="DCB439"/>
                </a:solidFill>
              </a:rPr>
              <a:t>Convoy Effect</a:t>
            </a:r>
            <a:endParaRPr dirty="0">
              <a:solidFill>
                <a:srgbClr val="DCB439"/>
              </a:solidFill>
            </a:endParaRPr>
          </a:p>
        </p:txBody>
      </p:sp>
      <p:sp>
        <p:nvSpPr>
          <p:cNvPr id="152" name="Google Shape;152;p31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r>
              <a:rPr lang="en" sz="2400" dirty="0"/>
              <a:t>Job </a:t>
            </a:r>
            <a:r>
              <a:rPr lang="en" sz="2400" b="1" dirty="0">
                <a:solidFill>
                  <a:srgbClr val="465510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2400" b="1" dirty="0"/>
              <a:t> </a:t>
            </a:r>
            <a:r>
              <a:rPr lang="en" sz="2400" dirty="0"/>
              <a:t>arrives at time </a:t>
            </a:r>
            <a:r>
              <a:rPr lang="en" sz="2400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2400" dirty="0"/>
              <a:t> and runs for </a:t>
            </a:r>
            <a:r>
              <a:rPr lang="en" sz="2400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30</a:t>
            </a:r>
            <a:r>
              <a:rPr lang="en" sz="2400" dirty="0"/>
              <a:t> seconds, while </a:t>
            </a:r>
            <a:r>
              <a:rPr lang="en" sz="2400" b="1" dirty="0">
                <a:solidFill>
                  <a:srgbClr val="002B5B"/>
                </a:solidFill>
              </a:rPr>
              <a:t>B</a:t>
            </a:r>
            <a:r>
              <a:rPr lang="en" sz="2400" dirty="0"/>
              <a:t> and </a:t>
            </a:r>
            <a:r>
              <a:rPr lang="en" sz="2400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C</a:t>
            </a:r>
            <a:r>
              <a:rPr lang="en" sz="2400" dirty="0"/>
              <a:t> also arrive at time </a:t>
            </a:r>
            <a:r>
              <a:rPr lang="en" sz="2400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2400" dirty="0"/>
              <a:t> but run for </a:t>
            </a:r>
            <a:r>
              <a:rPr lang="en" sz="2400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" sz="2400" dirty="0"/>
              <a:t> seconds:</a:t>
            </a: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r>
              <a:rPr lang="en" sz="2400" b="1" dirty="0">
                <a:solidFill>
                  <a:srgbClr val="4A3651"/>
                </a:solidFill>
              </a:rPr>
              <a:t>Average Turnaround Time</a:t>
            </a:r>
            <a:r>
              <a:rPr lang="en" sz="2400" b="1" dirty="0"/>
              <a:t>:</a:t>
            </a:r>
            <a:endParaRPr sz="2400" b="1" dirty="0"/>
          </a:p>
          <a:p>
            <a:pPr marL="0" indent="0">
              <a:buNone/>
            </a:pP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	(30 + 35 + 40) / 3 ~= 35 s/job</a:t>
            </a:r>
            <a:br>
              <a:rPr lang="en" sz="2400" dirty="0"/>
            </a:br>
            <a:endParaRPr sz="2400" dirty="0"/>
          </a:p>
          <a:p>
            <a:pPr marL="0" indent="0">
              <a:buNone/>
            </a:pPr>
            <a:r>
              <a:rPr lang="en" sz="2400" b="1" dirty="0">
                <a:solidFill>
                  <a:srgbClr val="5AABBC"/>
                </a:solidFill>
              </a:rPr>
              <a:t>Average Response Time</a:t>
            </a:r>
            <a:r>
              <a:rPr lang="en" sz="2400" b="1" dirty="0"/>
              <a:t>:</a:t>
            </a:r>
            <a:endParaRPr sz="2400" b="1" dirty="0"/>
          </a:p>
          <a:p>
            <a:pPr marL="0" indent="0">
              <a:buNone/>
            </a:pPr>
            <a:r>
              <a:rPr lang="en" sz="2400" dirty="0"/>
              <a:t>	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(0 + 30 + 35) / 3 = 21 s/job</a:t>
            </a:r>
            <a:endParaRPr sz="2400" b="1" dirty="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53" name="Google Shape;153;p31"/>
          <p:cNvCxnSpPr/>
          <p:nvPr/>
        </p:nvCxnSpPr>
        <p:spPr>
          <a:xfrm rot="10800000" flipH="1">
            <a:off x="3306850" y="4078050"/>
            <a:ext cx="5823900" cy="120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4" name="Google Shape;154;p31"/>
          <p:cNvSpPr/>
          <p:nvPr/>
        </p:nvSpPr>
        <p:spPr>
          <a:xfrm>
            <a:off x="3306850" y="2858550"/>
            <a:ext cx="2591100" cy="11409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465510"/>
                </a:solidFill>
              </a:rPr>
              <a:t>A</a:t>
            </a:r>
            <a:endParaRPr sz="2400" b="1">
              <a:solidFill>
                <a:srgbClr val="465510"/>
              </a:solidFill>
            </a:endParaRPr>
          </a:p>
        </p:txBody>
      </p:sp>
      <p:sp>
        <p:nvSpPr>
          <p:cNvPr id="155" name="Google Shape;155;p31"/>
          <p:cNvSpPr/>
          <p:nvPr/>
        </p:nvSpPr>
        <p:spPr>
          <a:xfrm>
            <a:off x="5897800" y="2858550"/>
            <a:ext cx="570600" cy="11409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002B5B"/>
                </a:solidFill>
              </a:rPr>
              <a:t>B</a:t>
            </a:r>
            <a:endParaRPr sz="2400" b="1">
              <a:solidFill>
                <a:srgbClr val="002B5B"/>
              </a:solidFill>
            </a:endParaRPr>
          </a:p>
        </p:txBody>
      </p:sp>
      <p:sp>
        <p:nvSpPr>
          <p:cNvPr id="156" name="Google Shape;156;p31"/>
          <p:cNvSpPr/>
          <p:nvPr/>
        </p:nvSpPr>
        <p:spPr>
          <a:xfrm>
            <a:off x="6468400" y="2858550"/>
            <a:ext cx="570600" cy="1140900"/>
          </a:xfrm>
          <a:prstGeom prst="rect">
            <a:avLst/>
          </a:prstGeom>
          <a:solidFill>
            <a:srgbClr val="F4CCCC"/>
          </a:solidFill>
          <a:ln w="19050" cap="flat" cmpd="sng">
            <a:solidFill>
              <a:srgbClr val="5F170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5F1709"/>
                </a:solidFill>
              </a:rPr>
              <a:t>C</a:t>
            </a:r>
            <a:endParaRPr sz="2400" b="1">
              <a:solidFill>
                <a:srgbClr val="5F1709"/>
              </a:solidFill>
            </a:endParaRPr>
          </a:p>
        </p:txBody>
      </p:sp>
      <p:sp>
        <p:nvSpPr>
          <p:cNvPr id="157" name="Google Shape;157;p31"/>
          <p:cNvSpPr txBox="1"/>
          <p:nvPr/>
        </p:nvSpPr>
        <p:spPr>
          <a:xfrm>
            <a:off x="7324187" y="718818"/>
            <a:ext cx="3613126" cy="1180479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dirty="0"/>
              <a:t>If we relax </a:t>
            </a:r>
            <a:r>
              <a:rPr lang="en" b="1" dirty="0">
                <a:solidFill>
                  <a:srgbClr val="4A3651"/>
                </a:solidFill>
              </a:rPr>
              <a:t>Assumption 1</a:t>
            </a:r>
            <a:r>
              <a:rPr lang="en" dirty="0"/>
              <a:t>, we see that </a:t>
            </a:r>
            <a:r>
              <a:rPr lang="en" b="1" dirty="0">
                <a:solidFill>
                  <a:srgbClr val="999623"/>
                </a:solidFill>
              </a:rPr>
              <a:t>FIFO</a:t>
            </a:r>
            <a:r>
              <a:rPr lang="en" dirty="0"/>
              <a:t> is susceptible to the </a:t>
            </a:r>
            <a:r>
              <a:rPr lang="en" b="1" dirty="0">
                <a:solidFill>
                  <a:srgbClr val="5F1709"/>
                </a:solidFill>
              </a:rPr>
              <a:t>Convoy Effect</a:t>
            </a:r>
            <a:r>
              <a:rPr lang="en" dirty="0"/>
              <a:t>, where a large job bottlenecks many smaller jobs.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-US" dirty="0">
                <a:solidFill>
                  <a:srgbClr val="002B5B"/>
                </a:solidFill>
              </a:rPr>
              <a:t>SJF</a:t>
            </a:r>
            <a:endParaRPr dirty="0">
              <a:solidFill>
                <a:srgbClr val="DCB439"/>
              </a:solidFill>
            </a:endParaRPr>
          </a:p>
        </p:txBody>
      </p:sp>
      <p:sp>
        <p:nvSpPr>
          <p:cNvPr id="163" name="Google Shape;163;p32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r>
              <a:rPr lang="en" sz="2400" dirty="0"/>
              <a:t>One way to combat the </a:t>
            </a:r>
            <a:r>
              <a:rPr lang="en" sz="2400" b="1" dirty="0">
                <a:solidFill>
                  <a:srgbClr val="5F1709"/>
                </a:solidFill>
              </a:rPr>
              <a:t>Convoy Effect</a:t>
            </a:r>
            <a:r>
              <a:rPr lang="en" sz="2400" dirty="0"/>
              <a:t>, is to rank our FIFO such that we always select the </a:t>
            </a:r>
            <a:r>
              <a:rPr lang="en" sz="2400" b="1" dirty="0">
                <a:solidFill>
                  <a:srgbClr val="999623"/>
                </a:solidFill>
              </a:rPr>
              <a:t>shortest job first</a:t>
            </a:r>
            <a:r>
              <a:rPr lang="en" sz="2400" dirty="0"/>
              <a:t> (</a:t>
            </a:r>
            <a:r>
              <a:rPr lang="en" sz="2400" b="1" dirty="0">
                <a:solidFill>
                  <a:srgbClr val="999623"/>
                </a:solidFill>
              </a:rPr>
              <a:t>SJF</a:t>
            </a:r>
            <a:r>
              <a:rPr lang="en" sz="2400" dirty="0"/>
              <a:t>).</a:t>
            </a: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r>
              <a:rPr lang="en" sz="2400" b="1" dirty="0">
                <a:solidFill>
                  <a:srgbClr val="4A3651"/>
                </a:solidFill>
              </a:rPr>
              <a:t>Average Turnaround Time</a:t>
            </a:r>
            <a:r>
              <a:rPr lang="en" sz="2400" b="1" dirty="0"/>
              <a:t>:</a:t>
            </a:r>
            <a:endParaRPr sz="2400" b="1" dirty="0"/>
          </a:p>
          <a:p>
            <a:pPr marL="0" indent="0">
              <a:buNone/>
            </a:pP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	(5 + 10 + 40) / 3 ~= 18 s/job</a:t>
            </a:r>
            <a:br>
              <a:rPr lang="en" sz="2400" dirty="0"/>
            </a:br>
            <a:endParaRPr sz="2400" dirty="0"/>
          </a:p>
          <a:p>
            <a:pPr marL="0" indent="0">
              <a:buNone/>
            </a:pPr>
            <a:r>
              <a:rPr lang="en" sz="2400" b="1" dirty="0">
                <a:solidFill>
                  <a:srgbClr val="5AABBC"/>
                </a:solidFill>
              </a:rPr>
              <a:t>Average Response Time</a:t>
            </a:r>
            <a:r>
              <a:rPr lang="en" sz="2400" b="1" dirty="0"/>
              <a:t>:</a:t>
            </a:r>
            <a:endParaRPr sz="2400" b="1" dirty="0"/>
          </a:p>
          <a:p>
            <a:pPr marL="0" indent="0">
              <a:buNone/>
            </a:pPr>
            <a:r>
              <a:rPr lang="en" sz="2400" dirty="0"/>
              <a:t>	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(0 + 5 + 10) / 3 = 5 s/job</a:t>
            </a:r>
            <a:endParaRPr sz="2400" b="1" dirty="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64" name="Google Shape;164;p32"/>
          <p:cNvCxnSpPr/>
          <p:nvPr/>
        </p:nvCxnSpPr>
        <p:spPr>
          <a:xfrm rot="10800000" flipH="1">
            <a:off x="3306850" y="4078050"/>
            <a:ext cx="5823900" cy="120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65" name="Google Shape;165;p32"/>
          <p:cNvSpPr/>
          <p:nvPr/>
        </p:nvSpPr>
        <p:spPr>
          <a:xfrm>
            <a:off x="4448050" y="2858550"/>
            <a:ext cx="2591100" cy="11409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465510"/>
                </a:solidFill>
              </a:rPr>
              <a:t>A</a:t>
            </a:r>
            <a:endParaRPr sz="2400" b="1">
              <a:solidFill>
                <a:srgbClr val="465510"/>
              </a:solidFill>
            </a:endParaRPr>
          </a:p>
        </p:txBody>
      </p:sp>
      <p:sp>
        <p:nvSpPr>
          <p:cNvPr id="166" name="Google Shape;166;p32"/>
          <p:cNvSpPr/>
          <p:nvPr/>
        </p:nvSpPr>
        <p:spPr>
          <a:xfrm>
            <a:off x="3306850" y="2858550"/>
            <a:ext cx="570600" cy="11409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002B5B"/>
                </a:solidFill>
              </a:rPr>
              <a:t>B</a:t>
            </a:r>
            <a:endParaRPr sz="2400" b="1">
              <a:solidFill>
                <a:srgbClr val="002B5B"/>
              </a:solidFill>
            </a:endParaRPr>
          </a:p>
        </p:txBody>
      </p:sp>
      <p:sp>
        <p:nvSpPr>
          <p:cNvPr id="167" name="Google Shape;167;p32"/>
          <p:cNvSpPr/>
          <p:nvPr/>
        </p:nvSpPr>
        <p:spPr>
          <a:xfrm>
            <a:off x="3877450" y="2858550"/>
            <a:ext cx="570600" cy="1140900"/>
          </a:xfrm>
          <a:prstGeom prst="rect">
            <a:avLst/>
          </a:prstGeom>
          <a:solidFill>
            <a:srgbClr val="F4CCCC"/>
          </a:solidFill>
          <a:ln w="19050" cap="flat" cmpd="sng">
            <a:solidFill>
              <a:srgbClr val="5F170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5F1709"/>
                </a:solidFill>
              </a:rPr>
              <a:t>C</a:t>
            </a:r>
            <a:endParaRPr sz="2400" b="1">
              <a:solidFill>
                <a:srgbClr val="5F1709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ose_them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9" id="{7972E471-24C6-5242-B939-B1FFEEF02895}" vid="{D522D31D-C344-5945-8521-07413D7E63C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rose_themed</Template>
  <TotalTime>14269</TotalTime>
  <Words>903</Words>
  <Application>Microsoft Office PowerPoint</Application>
  <PresentationFormat>Widescreen</PresentationFormat>
  <Paragraphs>157</Paragraphs>
  <Slides>15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Calibri Light</vt:lpstr>
      <vt:lpstr>Wingdings</vt:lpstr>
      <vt:lpstr>Arial</vt:lpstr>
      <vt:lpstr>Calibri</vt:lpstr>
      <vt:lpstr>Consolas</vt:lpstr>
      <vt:lpstr>rose_themed</vt:lpstr>
      <vt:lpstr>CSSE 332 CPU Scheduling</vt:lpstr>
      <vt:lpstr>Questions</vt:lpstr>
      <vt:lpstr>Scheduling: Overview</vt:lpstr>
      <vt:lpstr>Scheduling: Workload</vt:lpstr>
      <vt:lpstr>Scheduling: Metrics</vt:lpstr>
      <vt:lpstr>FIFO: Overview</vt:lpstr>
      <vt:lpstr>FIFO: Example</vt:lpstr>
      <vt:lpstr>FIFO: Convoy Effect</vt:lpstr>
      <vt:lpstr>SJF</vt:lpstr>
      <vt:lpstr>SJF: Convoy Effect II</vt:lpstr>
      <vt:lpstr>STCF</vt:lpstr>
      <vt:lpstr>Round Robin: Overview</vt:lpstr>
      <vt:lpstr>Round Robin: Example</vt:lpstr>
      <vt:lpstr>Round Robin: Summary</vt:lpstr>
      <vt:lpstr>Moodle Quiz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CSSE 132 Introduction to Computer Systems</dc:title>
  <dc:creator>Song, Lixing</dc:creator>
  <cp:lastModifiedBy>Hewner, Mike</cp:lastModifiedBy>
  <cp:revision>31</cp:revision>
  <cp:lastPrinted>2018-08-28T17:03:11Z</cp:lastPrinted>
  <dcterms:created xsi:type="dcterms:W3CDTF">2018-07-09T21:38:51Z</dcterms:created>
  <dcterms:modified xsi:type="dcterms:W3CDTF">2020-03-30T13:47:38Z</dcterms:modified>
</cp:coreProperties>
</file>

<file path=docProps/thumbnail.jpeg>
</file>